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  <p:sldMasterId id="2147484038" r:id="rId2"/>
  </p:sldMasterIdLst>
  <p:handoutMasterIdLst>
    <p:handoutMasterId r:id="rId30"/>
  </p:handoutMasterIdLst>
  <p:sldIdLst>
    <p:sldId id="257" r:id="rId3"/>
    <p:sldId id="286" r:id="rId4"/>
    <p:sldId id="259" r:id="rId5"/>
    <p:sldId id="261" r:id="rId6"/>
    <p:sldId id="260" r:id="rId7"/>
    <p:sldId id="262" r:id="rId8"/>
    <p:sldId id="270" r:id="rId9"/>
    <p:sldId id="263" r:id="rId10"/>
    <p:sldId id="264" r:id="rId11"/>
    <p:sldId id="265" r:id="rId12"/>
    <p:sldId id="266" r:id="rId13"/>
    <p:sldId id="267" r:id="rId14"/>
    <p:sldId id="271" r:id="rId15"/>
    <p:sldId id="268" r:id="rId16"/>
    <p:sldId id="269" r:id="rId17"/>
    <p:sldId id="272" r:id="rId18"/>
    <p:sldId id="273" r:id="rId19"/>
    <p:sldId id="274" r:id="rId20"/>
    <p:sldId id="287" r:id="rId21"/>
    <p:sldId id="284" r:id="rId22"/>
    <p:sldId id="278" r:id="rId23"/>
    <p:sldId id="279" r:id="rId24"/>
    <p:sldId id="280" r:id="rId25"/>
    <p:sldId id="281" r:id="rId26"/>
    <p:sldId id="282" r:id="rId27"/>
    <p:sldId id="283" r:id="rId28"/>
    <p:sldId id="288" r:id="rId2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28C0C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3" autoAdjust="0"/>
    <p:restoredTop sz="94660"/>
  </p:normalViewPr>
  <p:slideViewPr>
    <p:cSldViewPr>
      <p:cViewPr varScale="1">
        <p:scale>
          <a:sx n="84" d="100"/>
          <a:sy n="84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86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0DD881-AA2E-410A-98BD-2FBF0CC4AF43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0608D-FD1D-4DF9-AD28-68BB28EFBBD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6D8FB2A-07B4-4458-AEB3-A2B875588F2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圆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圆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6" name="日期占位符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6D8FB2A-07B4-4458-AEB3-A2B875588F2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401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圆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圆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AAC4B16-3D58-47D5-9B89-70E97A875B96}" type="datetimeFigureOut">
              <a:rPr lang="zh-CN" altLang="en-US" smtClean="0"/>
              <a:t>2017/8/6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94F9D96-CCCA-43C2-90BC-0D81E81B6CF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00034" y="500042"/>
            <a:ext cx="8143932" cy="2800369"/>
          </a:xfrm>
        </p:spPr>
        <p:txBody>
          <a:bodyPr/>
          <a:lstStyle/>
          <a:p>
            <a:pPr algn="ctr"/>
            <a:r>
              <a:rPr lang="zh-CN" altLang="en-US" sz="4000" dirty="0" smtClean="0"/>
              <a:t>滴灌</a:t>
            </a:r>
            <a:r>
              <a:rPr lang="zh-CN" altLang="zh-CN" sz="4000" dirty="0" smtClean="0"/>
              <a:t>水肥一体化</a:t>
            </a:r>
            <a:r>
              <a:rPr lang="zh-CN" altLang="en-US" sz="4000" dirty="0" smtClean="0"/>
              <a:t>技术在</a:t>
            </a:r>
            <a:r>
              <a:rPr lang="zh-CN" altLang="zh-CN" sz="4000" dirty="0" smtClean="0"/>
              <a:t>宁</a:t>
            </a:r>
            <a:r>
              <a:rPr lang="zh-CN" altLang="zh-CN" sz="4000" dirty="0"/>
              <a:t>夏农</a:t>
            </a:r>
            <a:r>
              <a:rPr lang="zh-CN" altLang="zh-CN" sz="4000" dirty="0" smtClean="0"/>
              <a:t>垦</a:t>
            </a: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r>
              <a:rPr lang="zh-CN" altLang="en-US" sz="4000" dirty="0" smtClean="0"/>
              <a:t>的实践与应用</a:t>
            </a:r>
            <a:r>
              <a:rPr lang="zh-CN" altLang="zh-CN" dirty="0"/>
              <a:t/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214546" y="4500570"/>
            <a:ext cx="4953000" cy="1752600"/>
          </a:xfrm>
        </p:spPr>
        <p:txBody>
          <a:bodyPr>
            <a:normAutofit/>
          </a:bodyPr>
          <a:lstStyle/>
          <a:p>
            <a:pPr algn="ctr"/>
            <a:r>
              <a:rPr lang="zh-CN" altLang="en-US" dirty="0" smtClean="0">
                <a:solidFill>
                  <a:schemeClr val="bg1"/>
                </a:solidFill>
              </a:rPr>
              <a:t>汇报人：马文礼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dirty="0">
                <a:solidFill>
                  <a:schemeClr val="bg1"/>
                </a:solidFill>
              </a:rPr>
              <a:t>宁</a:t>
            </a:r>
            <a:r>
              <a:rPr lang="zh-CN" altLang="en-US" dirty="0" smtClean="0">
                <a:solidFill>
                  <a:schemeClr val="bg1"/>
                </a:solidFill>
              </a:rPr>
              <a:t>夏农垦农林牧技术推广服务中心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algn="ctr"/>
            <a:r>
              <a:rPr lang="en-US" altLang="zh-CN" dirty="0" smtClean="0">
                <a:solidFill>
                  <a:schemeClr val="bg1"/>
                </a:solidFill>
              </a:rPr>
              <a:t>2017</a:t>
            </a:r>
            <a:r>
              <a:rPr lang="zh-CN" altLang="en-US" dirty="0" smtClean="0">
                <a:solidFill>
                  <a:schemeClr val="bg1"/>
                </a:solidFill>
              </a:rPr>
              <a:t>年</a:t>
            </a:r>
            <a:r>
              <a:rPr lang="en-US" altLang="zh-CN" dirty="0" smtClean="0">
                <a:solidFill>
                  <a:schemeClr val="bg1"/>
                </a:solidFill>
              </a:rPr>
              <a:t>8</a:t>
            </a:r>
            <a:r>
              <a:rPr lang="zh-CN" altLang="en-US" dirty="0" smtClean="0">
                <a:solidFill>
                  <a:schemeClr val="bg1"/>
                </a:solidFill>
              </a:rPr>
              <a:t>月</a:t>
            </a:r>
            <a:r>
              <a:rPr lang="en-US" altLang="zh-CN" dirty="0" smtClean="0">
                <a:solidFill>
                  <a:schemeClr val="bg1"/>
                </a:solidFill>
              </a:rPr>
              <a:t>6</a:t>
            </a:r>
            <a:r>
              <a:rPr lang="zh-CN" altLang="en-US" dirty="0" smtClean="0">
                <a:solidFill>
                  <a:schemeClr val="bg1"/>
                </a:solidFill>
              </a:rPr>
              <a:t>日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3200" dirty="0" smtClean="0">
                <a:solidFill>
                  <a:schemeClr val="bg1"/>
                </a:solidFill>
              </a:rPr>
              <a:t>（四）节本增收效果显著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滴灌水肥一体化节省打田埂、开田口、人工撒肥等人工，且病虫害发生轻，施肥灌溉管理到位，</a:t>
            </a:r>
            <a:r>
              <a:rPr lang="en-US" altLang="zh-CN" sz="2400" dirty="0" smtClean="0">
                <a:solidFill>
                  <a:schemeClr val="bg1"/>
                </a:solidFill>
                <a:latin typeface="+mn-ea"/>
              </a:rPr>
              <a:t>2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个人即可管理近千亩地，仅此一项亩节省成本</a:t>
            </a:r>
            <a:r>
              <a:rPr lang="en-US" altLang="zh-CN" sz="2400" dirty="0" smtClean="0">
                <a:solidFill>
                  <a:schemeClr val="bg1"/>
                </a:solidFill>
                <a:latin typeface="+mn-ea"/>
              </a:rPr>
              <a:t>60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元。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少打埂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增加有效播种面积</a:t>
            </a:r>
            <a:r>
              <a:rPr lang="en-US" altLang="zh-CN" sz="2400" dirty="0" smtClean="0">
                <a:solidFill>
                  <a:schemeClr val="bg1"/>
                </a:solidFill>
                <a:latin typeface="+mn-ea"/>
              </a:rPr>
              <a:t>2%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，亩增收</a:t>
            </a:r>
            <a:r>
              <a:rPr lang="en-US" altLang="zh-CN" sz="2400" dirty="0" smtClean="0">
                <a:solidFill>
                  <a:schemeClr val="bg1"/>
                </a:solidFill>
                <a:latin typeface="+mn-ea"/>
              </a:rPr>
              <a:t>30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元以上。同年度综合比较，在规模化生产中，滴灌水肥一体化较常规种植，亩增加职工纯收入</a:t>
            </a:r>
            <a:r>
              <a:rPr lang="en-US" altLang="zh-CN" sz="2400" dirty="0" smtClean="0">
                <a:solidFill>
                  <a:schemeClr val="bg1"/>
                </a:solidFill>
                <a:latin typeface="+mn-ea"/>
              </a:rPr>
              <a:t>130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元</a:t>
            </a:r>
            <a:r>
              <a:rPr lang="en-US" altLang="zh-CN" sz="2400" dirty="0" smtClean="0">
                <a:solidFill>
                  <a:schemeClr val="bg1"/>
                </a:solidFill>
                <a:latin typeface="+mn-ea"/>
              </a:rPr>
              <a:t>—240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。综合</a:t>
            </a:r>
            <a:r>
              <a:rPr lang="zh-CN" altLang="zh-CN" sz="2400" dirty="0" smtClean="0">
                <a:solidFill>
                  <a:schemeClr val="bg1"/>
                </a:solidFill>
                <a:latin typeface="+mn-ea"/>
              </a:rPr>
              <a:t>增</a:t>
            </a:r>
            <a:r>
              <a:rPr lang="zh-CN" altLang="zh-CN" sz="2400" dirty="0">
                <a:solidFill>
                  <a:schemeClr val="bg1"/>
                </a:solidFill>
                <a:latin typeface="+mn-ea"/>
              </a:rPr>
              <a:t>收</a:t>
            </a:r>
            <a:r>
              <a:rPr lang="en-US" altLang="zh-CN" sz="2400" dirty="0">
                <a:solidFill>
                  <a:schemeClr val="bg1"/>
                </a:solidFill>
                <a:latin typeface="+mn-ea"/>
              </a:rPr>
              <a:t>17</a:t>
            </a:r>
            <a:r>
              <a:rPr lang="en-US" altLang="zh-CN" sz="2400" dirty="0" smtClean="0">
                <a:solidFill>
                  <a:schemeClr val="bg1"/>
                </a:solidFill>
                <a:latin typeface="+mn-ea"/>
              </a:rPr>
              <a:t>%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以上，最高达</a:t>
            </a:r>
            <a:r>
              <a:rPr lang="en-US" altLang="zh-CN" sz="2400" dirty="0" smtClean="0">
                <a:solidFill>
                  <a:schemeClr val="bg1"/>
                </a:solidFill>
                <a:latin typeface="+mn-ea"/>
              </a:rPr>
              <a:t>35%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。</a:t>
            </a:r>
            <a:endParaRPr lang="zh-CN" altLang="en-US" sz="2400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</a:rPr>
              <a:t>（五）农业管理水平明显提升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            玉米水肥一体化技术的各个环节精准、简便可控，通过对作业机械和灌溉施肥设备的合理调控，实现了精准化管理、标准化生产和全程机械化作业，不仅节水、节肥、节地、节工、增产、增收、增效、减少面源污染、减少种子的用量效果明显，同时为开展适度规模统一经营提供了方便，大大提高了农场的生产管理水平。</a:t>
            </a:r>
          </a:p>
          <a:p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dirty="0" smtClean="0">
                <a:solidFill>
                  <a:schemeClr val="bg1"/>
                </a:solidFill>
              </a:rPr>
              <a:t>三、开展滴灌水肥一体化技术推广的主要工作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（一）开展了滴灌条件下作物灌溉制度及相关参数的试验、研究及示范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确</a:t>
            </a:r>
            <a:r>
              <a:rPr lang="zh-CN" altLang="en-US" dirty="0" smtClean="0">
                <a:solidFill>
                  <a:schemeClr val="bg1"/>
                </a:solidFill>
              </a:rPr>
              <a:t>立了以水分平衡原理为基础，作物阶段性日耗水量为定量，以田间持水状况为决策变量，并结合大面积轮灌区组有效可控划分为核心的灌溉技术管理参数。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214284" y="1428738"/>
          <a:ext cx="8786872" cy="5000658"/>
        </p:xfrm>
        <a:graphic>
          <a:graphicData uri="http://schemas.openxmlformats.org/drawingml/2006/table">
            <a:tbl>
              <a:tblPr/>
              <a:tblGrid>
                <a:gridCol w="600634"/>
                <a:gridCol w="432455"/>
                <a:gridCol w="440465"/>
                <a:gridCol w="409232"/>
                <a:gridCol w="409232"/>
                <a:gridCol w="409232"/>
                <a:gridCol w="409232"/>
                <a:gridCol w="409232"/>
                <a:gridCol w="411635"/>
                <a:gridCol w="411635"/>
                <a:gridCol w="464489"/>
                <a:gridCol w="389211"/>
                <a:gridCol w="398819"/>
                <a:gridCol w="582215"/>
                <a:gridCol w="582215"/>
                <a:gridCol w="398819"/>
                <a:gridCol w="368389"/>
                <a:gridCol w="608643"/>
                <a:gridCol w="651088"/>
              </a:tblGrid>
              <a:tr h="66853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种植方式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种子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农药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机</a:t>
                      </a:r>
                      <a:r>
                        <a:rPr lang="zh-CN" sz="1600" kern="0" dirty="0" smtClea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械</a:t>
                      </a:r>
                      <a:r>
                        <a:rPr lang="zh-CN" altLang="en-US" sz="1600" kern="0" dirty="0" smtClea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作业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灌水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肥料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人工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电费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亩收入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亩纯利润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269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播种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喷药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旋耕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中耕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收割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犁地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施肥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打梗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追肥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开阀门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浇水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962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0" dirty="0" smtClea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漫灌造墒</a:t>
                      </a:r>
                      <a:r>
                        <a:rPr lang="zh-CN" sz="1600" kern="0" dirty="0" smtClea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滴</a:t>
                      </a:r>
                      <a:r>
                        <a:rPr lang="zh-CN" sz="1600" kern="0" dirty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灌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85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23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18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10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40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0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80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35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0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49.6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164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0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14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11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1485.5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955.9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4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滴灌干播湿出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85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23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18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40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80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35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34.2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164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0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14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0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11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1449.9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936.1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2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0">
                          <a:solidFill>
                            <a:schemeClr val="bg1"/>
                          </a:solidFill>
                          <a:latin typeface="Calibri"/>
                          <a:ea typeface="仿宋"/>
                          <a:cs typeface="宋体"/>
                        </a:rPr>
                        <a:t>常规种植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80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23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15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40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15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80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35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20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91.5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166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20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0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1452.5</a:t>
                      </a:r>
                      <a:endParaRPr lang="zh-CN" sz="160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bg1"/>
                          </a:solidFill>
                          <a:latin typeface="仿宋"/>
                          <a:ea typeface="宋体"/>
                          <a:cs typeface="宋体"/>
                        </a:rPr>
                        <a:t>817</a:t>
                      </a:r>
                      <a:endParaRPr lang="zh-CN" sz="160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1301" marR="61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643042" y="785794"/>
            <a:ext cx="57143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仿宋" pitchFamily="49" charset="-122"/>
                <a:ea typeface="仿宋" pitchFamily="49" charset="-122"/>
                <a:cs typeface="Times New Roman" pitchFamily="18" charset="0"/>
              </a:rPr>
              <a:t>表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仿宋" pitchFamily="49" charset="-122"/>
                <a:ea typeface="仿宋" pitchFamily="49" charset="-122"/>
                <a:cs typeface="Times New Roman" pitchFamily="18" charset="0"/>
              </a:rPr>
              <a:t>3  2016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仿宋" pitchFamily="49" charset="-122"/>
                <a:ea typeface="仿宋" pitchFamily="49" charset="-122"/>
                <a:cs typeface="Times New Roman" pitchFamily="18" charset="0"/>
              </a:rPr>
              <a:t>年玉米种植综合经济效益分析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82" name="Rectangle 4010"/>
          <p:cNvSpPr>
            <a:spLocks noChangeArrowheads="1"/>
          </p:cNvSpPr>
          <p:nvPr/>
        </p:nvSpPr>
        <p:spPr bwMode="auto">
          <a:xfrm>
            <a:off x="-914400" y="927100"/>
            <a:ext cx="74072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endParaRPr lang="zh-CN" altLang="en-US"/>
          </a:p>
        </p:txBody>
      </p:sp>
      <p:sp>
        <p:nvSpPr>
          <p:cNvPr id="109550" name="Rectangle 4078"/>
          <p:cNvSpPr>
            <a:spLocks noChangeArrowheads="1"/>
          </p:cNvSpPr>
          <p:nvPr/>
        </p:nvSpPr>
        <p:spPr bwMode="auto">
          <a:xfrm>
            <a:off x="-914400" y="927100"/>
            <a:ext cx="14922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zh-CN">
              <a:latin typeface="Arial" charset="0"/>
            </a:endParaRPr>
          </a:p>
        </p:txBody>
      </p:sp>
      <p:sp>
        <p:nvSpPr>
          <p:cNvPr id="110343" name="Line 4871"/>
          <p:cNvSpPr>
            <a:spLocks noChangeShapeType="1"/>
          </p:cNvSpPr>
          <p:nvPr/>
        </p:nvSpPr>
        <p:spPr bwMode="auto">
          <a:xfrm>
            <a:off x="696913" y="26733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10571" name="Line 5099"/>
          <p:cNvSpPr>
            <a:spLocks noChangeShapeType="1"/>
          </p:cNvSpPr>
          <p:nvPr/>
        </p:nvSpPr>
        <p:spPr bwMode="auto">
          <a:xfrm>
            <a:off x="696913" y="30924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10807" name="Line 5335"/>
          <p:cNvSpPr>
            <a:spLocks noChangeShapeType="1"/>
          </p:cNvSpPr>
          <p:nvPr/>
        </p:nvSpPr>
        <p:spPr bwMode="auto">
          <a:xfrm>
            <a:off x="696913" y="34671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10808" name="Line 5336"/>
          <p:cNvSpPr>
            <a:spLocks noChangeShapeType="1"/>
          </p:cNvSpPr>
          <p:nvPr/>
        </p:nvSpPr>
        <p:spPr bwMode="auto">
          <a:xfrm>
            <a:off x="696913" y="36496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10819" name="Line 5347"/>
          <p:cNvSpPr>
            <a:spLocks noChangeShapeType="1"/>
          </p:cNvSpPr>
          <p:nvPr/>
        </p:nvSpPr>
        <p:spPr bwMode="auto">
          <a:xfrm>
            <a:off x="1470025" y="34671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10820" name="Line 5348"/>
          <p:cNvSpPr>
            <a:spLocks noChangeShapeType="1"/>
          </p:cNvSpPr>
          <p:nvPr/>
        </p:nvSpPr>
        <p:spPr bwMode="auto">
          <a:xfrm>
            <a:off x="1470025" y="36496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11347" name="Rectangle 5875"/>
          <p:cNvSpPr>
            <a:spLocks noChangeArrowheads="1"/>
          </p:cNvSpPr>
          <p:nvPr/>
        </p:nvSpPr>
        <p:spPr bwMode="auto">
          <a:xfrm>
            <a:off x="395288" y="102027"/>
            <a:ext cx="8353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</a:rPr>
              <a:t>玉米滴</a:t>
            </a:r>
            <a:r>
              <a:rPr lang="zh-CN" altLang="en-US" sz="2400" dirty="0">
                <a:solidFill>
                  <a:schemeClr val="bg1"/>
                </a:solidFill>
              </a:rPr>
              <a:t>灌水肥耦合试验日均耗水强度及开始灌溉的土壤持水率下限</a:t>
            </a:r>
          </a:p>
        </p:txBody>
      </p:sp>
      <p:sp>
        <p:nvSpPr>
          <p:cNvPr id="111348" name="Rectangle 5876"/>
          <p:cNvSpPr>
            <a:spLocks noChangeArrowheads="1"/>
          </p:cNvSpPr>
          <p:nvPr/>
        </p:nvSpPr>
        <p:spPr bwMode="auto">
          <a:xfrm>
            <a:off x="-1588" y="2636838"/>
            <a:ext cx="469901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altLang="zh-CN" sz="800"/>
          </a:p>
          <a:p>
            <a:pPr eaLnBrk="0" hangingPunct="0"/>
            <a:endParaRPr lang="en-US" altLang="zh-CN">
              <a:latin typeface="Arial" charset="0"/>
            </a:endParaRPr>
          </a:p>
        </p:txBody>
      </p:sp>
      <p:graphicFrame>
        <p:nvGraphicFramePr>
          <p:cNvPr id="111451" name="Group 5979"/>
          <p:cNvGraphicFramePr>
            <a:graphicFrameLocks noGrp="1"/>
          </p:cNvGraphicFramePr>
          <p:nvPr/>
        </p:nvGraphicFramePr>
        <p:xfrm>
          <a:off x="431800" y="1484313"/>
          <a:ext cx="8712200" cy="1371600"/>
        </p:xfrm>
        <a:graphic>
          <a:graphicData uri="http://schemas.openxmlformats.org/drawingml/2006/table">
            <a:tbl>
              <a:tblPr/>
              <a:tblGrid>
                <a:gridCol w="1890713"/>
                <a:gridCol w="1514475"/>
                <a:gridCol w="1512887"/>
                <a:gridCol w="1514475"/>
                <a:gridCol w="1512888"/>
                <a:gridCol w="766762"/>
              </a:tblGrid>
              <a:tr h="2889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灌溉水平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灌溉土壤含水量下限（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%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）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889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苗期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拔节期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抽穗期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灌浆期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成熟期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75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80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85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65</a:t>
                      </a: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1447" name="Rectangle 5975"/>
          <p:cNvSpPr>
            <a:spLocks noChangeArrowheads="1"/>
          </p:cNvSpPr>
          <p:nvPr/>
        </p:nvSpPr>
        <p:spPr bwMode="auto">
          <a:xfrm>
            <a:off x="539750" y="2924175"/>
            <a:ext cx="83518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宋体" pitchFamily="2" charset="-122"/>
              </a:rPr>
              <a:t>注：苗期、拨节期计划湿润层深度分别为</a:t>
            </a:r>
            <a:r>
              <a:rPr lang="en-US" altLang="zh-CN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宋体" pitchFamily="2" charset="-122"/>
              </a:rPr>
              <a:t>20</a:t>
            </a:r>
            <a:r>
              <a:rPr lang="zh-CN" altLang="en-US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宋体" pitchFamily="2" charset="-122"/>
              </a:rPr>
              <a:t>、</a:t>
            </a:r>
            <a:r>
              <a:rPr lang="en-US" altLang="zh-CN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宋体" pitchFamily="2" charset="-122"/>
              </a:rPr>
              <a:t>40 cm</a:t>
            </a:r>
            <a:r>
              <a:rPr lang="zh-CN" altLang="en-US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宋体" pitchFamily="2" charset="-122"/>
              </a:rPr>
              <a:t>，抽穗期、灌浆期、成熟期计划湿润层深度为</a:t>
            </a:r>
            <a:r>
              <a:rPr lang="en-US" altLang="zh-CN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宋体" pitchFamily="2" charset="-122"/>
              </a:rPr>
              <a:t>60cm</a:t>
            </a:r>
            <a:r>
              <a:rPr lang="zh-CN" altLang="en-US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宋体" pitchFamily="2" charset="-122"/>
              </a:rPr>
              <a:t>。土壤含水量下限为田间持水量的百分比。</a:t>
            </a:r>
            <a:endParaRPr lang="zh-CN" altLang="en-US" dirty="0">
              <a:solidFill>
                <a:schemeClr val="bg1"/>
              </a:solidFill>
              <a:latin typeface="Arial" charset="0"/>
              <a:ea typeface="黑体" pitchFamily="49" charset="-122"/>
              <a:cs typeface="宋体" pitchFamily="2" charset="-122"/>
            </a:endParaRPr>
          </a:p>
        </p:txBody>
      </p:sp>
      <p:sp>
        <p:nvSpPr>
          <p:cNvPr id="111450" name="Rectangle 5978"/>
          <p:cNvSpPr>
            <a:spLocks noChangeArrowheads="1"/>
          </p:cNvSpPr>
          <p:nvPr/>
        </p:nvSpPr>
        <p:spPr bwMode="auto">
          <a:xfrm>
            <a:off x="2700338" y="981075"/>
            <a:ext cx="403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适宜灌溉的土壤持水率下限</a:t>
            </a:r>
          </a:p>
        </p:txBody>
      </p:sp>
      <p:graphicFrame>
        <p:nvGraphicFramePr>
          <p:cNvPr id="116024" name="Group 6456"/>
          <p:cNvGraphicFramePr>
            <a:graphicFrameLocks noGrp="1"/>
          </p:cNvGraphicFramePr>
          <p:nvPr>
            <p:ph/>
          </p:nvPr>
        </p:nvGraphicFramePr>
        <p:xfrm>
          <a:off x="179388" y="3573463"/>
          <a:ext cx="8964612" cy="3030538"/>
        </p:xfrm>
        <a:graphic>
          <a:graphicData uri="http://schemas.openxmlformats.org/drawingml/2006/table">
            <a:tbl>
              <a:tblPr/>
              <a:tblGrid>
                <a:gridCol w="850900"/>
                <a:gridCol w="733425"/>
                <a:gridCol w="900112"/>
                <a:gridCol w="787400"/>
                <a:gridCol w="674688"/>
                <a:gridCol w="566737"/>
                <a:gridCol w="712788"/>
                <a:gridCol w="731837"/>
                <a:gridCol w="711200"/>
                <a:gridCol w="728663"/>
                <a:gridCol w="725487"/>
                <a:gridCol w="425450"/>
                <a:gridCol w="415925"/>
              </a:tblGrid>
              <a:tr h="896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生育进程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苗期（</a:t>
                      </a: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4/16~6/9</a:t>
                      </a: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）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拔节期（</a:t>
                      </a: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6/10~7/5</a:t>
                      </a:r>
                      <a:r>
                        <a:rPr kumimoji="0" lang="zh-CN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）</a:t>
                      </a:r>
                      <a:endParaRPr kumimoji="0" lang="zh-CN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抽穗期（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7/6~7/27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）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灌浆期（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7/28~8/19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）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成熟期（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8/20~9/8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）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0810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耗水规律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(mm)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阶段耗水量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日耗水强度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阶段耗水量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日耗水强度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阶段耗水量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日耗水强度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阶段耗水量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日耗水强度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阶段耗水量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日耗水强度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总耗水量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日均耗水量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51.7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0.99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137.7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5.51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98.0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4.26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69.0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3.14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32.2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1.61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388.6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Times New Roman" pitchFamily="18" charset="0"/>
                        </a:rPr>
                        <a:t>2.66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06680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dirty="0" smtClean="0">
                <a:solidFill>
                  <a:schemeClr val="bg1"/>
                </a:solidFill>
              </a:rPr>
              <a:t>（二）开展了滴灌水肥一体化作物养分需求规律的试验研究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1</a:t>
            </a:r>
            <a:r>
              <a:rPr lang="zh-CN" altLang="en-US" dirty="0" smtClean="0">
                <a:solidFill>
                  <a:schemeClr val="bg1"/>
                </a:solidFill>
              </a:rPr>
              <a:t>、明确了滴灌水肥一体化目标产量养分平衡变量参考参数。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en-US" altLang="zh-CN" dirty="0" smtClean="0">
                <a:solidFill>
                  <a:schemeClr val="bg1"/>
                </a:solidFill>
              </a:rPr>
              <a:t>2</a:t>
            </a:r>
            <a:r>
              <a:rPr lang="zh-CN" altLang="en-US" dirty="0" smtClean="0">
                <a:solidFill>
                  <a:schemeClr val="bg1"/>
                </a:solidFill>
              </a:rPr>
              <a:t>、明确了各生育阶段养分吸收规律和调整方法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en-US" altLang="zh-CN" dirty="0" smtClean="0">
                <a:solidFill>
                  <a:schemeClr val="bg1"/>
                </a:solidFill>
              </a:rPr>
              <a:t>3</a:t>
            </a:r>
            <a:r>
              <a:rPr lang="zh-CN" altLang="en-US" dirty="0" smtClean="0">
                <a:solidFill>
                  <a:schemeClr val="bg1"/>
                </a:solidFill>
              </a:rPr>
              <a:t>、总结出了配套的肥料调配比例及施用方法。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endParaRPr lang="en-US" altLang="zh-CN" dirty="0">
              <a:solidFill>
                <a:schemeClr val="bg1"/>
              </a:solidFill>
            </a:endParaRPr>
          </a:p>
          <a:p>
            <a:endParaRPr lang="en-US" altLang="zh-CN" dirty="0" smtClean="0">
              <a:solidFill>
                <a:schemeClr val="bg1"/>
              </a:solidFill>
            </a:endParaRPr>
          </a:p>
          <a:p>
            <a:endParaRPr lang="en-US" altLang="zh-CN" dirty="0">
              <a:solidFill>
                <a:schemeClr val="bg1"/>
              </a:solidFill>
            </a:endParaRPr>
          </a:p>
          <a:p>
            <a:endParaRPr lang="en-US" altLang="zh-CN" dirty="0" smtClean="0">
              <a:solidFill>
                <a:schemeClr val="bg1"/>
              </a:solidFill>
            </a:endParaRPr>
          </a:p>
          <a:p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488952"/>
            <a:ext cx="8115328" cy="1011222"/>
          </a:xfrm>
        </p:spPr>
        <p:txBody>
          <a:bodyPr>
            <a:noAutofit/>
          </a:bodyPr>
          <a:lstStyle/>
          <a:p>
            <a:pPr algn="l"/>
            <a:r>
              <a:rPr lang="zh-CN" altLang="en-US" sz="3200" dirty="0" smtClean="0">
                <a:solidFill>
                  <a:schemeClr val="bg1"/>
                </a:solidFill>
              </a:rPr>
              <a:t>（三）开展了基于滴灌水肥一体化品种筛选试验和示范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每年在自治区主推品种和头年区试表现优良的品种中选择</a:t>
            </a:r>
            <a:r>
              <a:rPr lang="en-US" altLang="zh-CN" dirty="0" smtClean="0">
                <a:solidFill>
                  <a:schemeClr val="bg1"/>
                </a:solidFill>
              </a:rPr>
              <a:t>15</a:t>
            </a:r>
            <a:r>
              <a:rPr lang="zh-CN" altLang="en-US" dirty="0" smtClean="0">
                <a:solidFill>
                  <a:schemeClr val="bg1"/>
                </a:solidFill>
              </a:rPr>
              <a:t>个以上的新品种，开展品比筛选试验，测试品种生理生长及产量构成情况，为良种良法配套奠定基础。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06680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dirty="0" smtClean="0">
                <a:solidFill>
                  <a:schemeClr val="bg1"/>
                </a:solidFill>
              </a:rPr>
              <a:t>（四）开展玉米群体结构合理调控试验研究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</a:rPr>
              <a:t>        在不同区域开展了多株型行株距配置及密度试验，结果表明，滴灌水肥一体化种植玉米，较常规种植的玉米，可适度增加密度，在贺兰山东麓的淡灰钙土土壤条件下，迪卡</a:t>
            </a:r>
            <a:r>
              <a:rPr lang="en-US" altLang="zh-CN" sz="2800" dirty="0" smtClean="0">
                <a:solidFill>
                  <a:schemeClr val="bg1"/>
                </a:solidFill>
              </a:rPr>
              <a:t>519</a:t>
            </a:r>
            <a:r>
              <a:rPr lang="zh-CN" altLang="en-US" sz="2800" dirty="0" smtClean="0">
                <a:solidFill>
                  <a:schemeClr val="bg1"/>
                </a:solidFill>
              </a:rPr>
              <a:t>、先玉</a:t>
            </a:r>
            <a:r>
              <a:rPr lang="en-US" altLang="zh-CN" sz="2800" dirty="0" smtClean="0">
                <a:solidFill>
                  <a:schemeClr val="bg1"/>
                </a:solidFill>
              </a:rPr>
              <a:t>335</a:t>
            </a:r>
            <a:r>
              <a:rPr lang="zh-CN" altLang="en-US" sz="2800" dirty="0" smtClean="0">
                <a:solidFill>
                  <a:schemeClr val="bg1"/>
                </a:solidFill>
              </a:rPr>
              <a:t>、天赐</a:t>
            </a:r>
            <a:r>
              <a:rPr lang="en-US" altLang="zh-CN" sz="2800" dirty="0" smtClean="0">
                <a:solidFill>
                  <a:schemeClr val="bg1"/>
                </a:solidFill>
              </a:rPr>
              <a:t>19</a:t>
            </a:r>
            <a:r>
              <a:rPr lang="zh-CN" altLang="en-US" sz="2800" dirty="0" smtClean="0">
                <a:solidFill>
                  <a:schemeClr val="bg1"/>
                </a:solidFill>
              </a:rPr>
              <a:t>等品种采取滴灌水肥一体化的适宜株行距配置分别为窄行</a:t>
            </a:r>
            <a:r>
              <a:rPr lang="en-US" altLang="zh-CN" sz="2800" dirty="0" smtClean="0">
                <a:solidFill>
                  <a:schemeClr val="bg1"/>
                </a:solidFill>
              </a:rPr>
              <a:t>30</a:t>
            </a:r>
            <a:r>
              <a:rPr lang="en-US" altLang="zh-CN" sz="2800" dirty="0" smtClean="0">
                <a:solidFill>
                  <a:schemeClr val="bg1"/>
                </a:solidFill>
                <a:latin typeface="Arial"/>
              </a:rPr>
              <a:t>—</a:t>
            </a:r>
            <a:r>
              <a:rPr lang="en-US" altLang="zh-CN" sz="2800" dirty="0" smtClean="0">
                <a:solidFill>
                  <a:schemeClr val="bg1"/>
                </a:solidFill>
              </a:rPr>
              <a:t> 40cm,</a:t>
            </a:r>
            <a:r>
              <a:rPr lang="zh-CN" altLang="en-US" sz="2800" dirty="0" smtClean="0">
                <a:solidFill>
                  <a:schemeClr val="bg1"/>
                </a:solidFill>
              </a:rPr>
              <a:t>宽行</a:t>
            </a:r>
            <a:r>
              <a:rPr lang="en-US" altLang="zh-CN" sz="2800" dirty="0" smtClean="0">
                <a:solidFill>
                  <a:schemeClr val="bg1"/>
                </a:solidFill>
              </a:rPr>
              <a:t>60-70cm</a:t>
            </a:r>
            <a:r>
              <a:rPr lang="zh-CN" altLang="en-US" sz="2800" dirty="0" smtClean="0">
                <a:solidFill>
                  <a:schemeClr val="bg1"/>
                </a:solidFill>
              </a:rPr>
              <a:t>，株距</a:t>
            </a:r>
            <a:r>
              <a:rPr lang="en-US" altLang="zh-CN" sz="2800" dirty="0" smtClean="0">
                <a:solidFill>
                  <a:schemeClr val="bg1"/>
                </a:solidFill>
              </a:rPr>
              <a:t>20-25cm,</a:t>
            </a:r>
            <a:r>
              <a:rPr lang="zh-CN" altLang="en-US" sz="2800" dirty="0" smtClean="0">
                <a:solidFill>
                  <a:schemeClr val="bg1"/>
                </a:solidFill>
              </a:rPr>
              <a:t>适宜密度在</a:t>
            </a:r>
            <a:r>
              <a:rPr lang="en-US" altLang="zh-CN" sz="2800" dirty="0" smtClean="0">
                <a:solidFill>
                  <a:schemeClr val="bg1"/>
                </a:solidFill>
              </a:rPr>
              <a:t>6000</a:t>
            </a:r>
            <a:r>
              <a:rPr lang="zh-CN" altLang="en-US" sz="2800" dirty="0" smtClean="0">
                <a:solidFill>
                  <a:schemeClr val="bg1"/>
                </a:solidFill>
              </a:rPr>
              <a:t>株左右。滴灌水肥一体化有利于提高玉米群体密度</a:t>
            </a:r>
            <a:r>
              <a:rPr lang="en-US" altLang="zh-CN" sz="2800" dirty="0" smtClean="0">
                <a:solidFill>
                  <a:schemeClr val="bg1"/>
                </a:solidFill>
              </a:rPr>
              <a:t>20%</a:t>
            </a:r>
            <a:r>
              <a:rPr lang="zh-CN" altLang="en-US" sz="2800" dirty="0" smtClean="0">
                <a:solidFill>
                  <a:schemeClr val="bg1"/>
                </a:solidFill>
              </a:rPr>
              <a:t>以上。</a:t>
            </a:r>
          </a:p>
          <a:p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3200" dirty="0" smtClean="0">
                <a:solidFill>
                  <a:schemeClr val="bg1"/>
                </a:solidFill>
              </a:rPr>
              <a:t>（五）集成配套各项农机农艺措施，形成了了玉米水肥一体化高产高效栽培模式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2786058"/>
            <a:ext cx="8401080" cy="3036964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       通过反复试验和调查总结，明确滴灌种植条件下的耕作、播种、铺管、中耕、植保等各环节的机械选择及规范化操作。并引进、改造了适宜的机械设备。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None/>
            </a:pPr>
            <a:endParaRPr lang="en-US" altLang="zh-CN" sz="32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（六）总结完善了滴灌水肥一体化的管理模式</a:t>
            </a:r>
            <a:r>
              <a:rPr lang="en-US" altLang="zh-CN" dirty="0" smtClean="0">
                <a:solidFill>
                  <a:schemeClr val="bg1"/>
                </a:solidFill>
              </a:rPr>
              <a:t/>
            </a:r>
            <a:br>
              <a:rPr lang="en-US" altLang="zh-CN" dirty="0" smtClean="0">
                <a:solidFill>
                  <a:schemeClr val="bg1"/>
                </a:solidFill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           涵</a:t>
            </a:r>
            <a:r>
              <a:rPr lang="zh-CN" altLang="en-US" dirty="0" smtClean="0">
                <a:solidFill>
                  <a:schemeClr val="bg1"/>
                </a:solidFill>
              </a:rPr>
              <a:t>盖农艺技术、蓄水池、首部设备、轮灌、田间管道各个方面</a:t>
            </a:r>
            <a:r>
              <a:rPr lang="zh-CN" altLang="en-US" dirty="0" smtClean="0">
                <a:solidFill>
                  <a:schemeClr val="bg1"/>
                </a:solidFill>
              </a:rPr>
              <a:t>。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工</a:t>
            </a: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程技术与农艺技术相结合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技</a:t>
            </a: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术研究与技术推广相结合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农艺措施与</a:t>
            </a: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机</a:t>
            </a: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械设备相</a:t>
            </a: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结合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技</a:t>
            </a: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术应用</a:t>
            </a: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与经营管</a:t>
            </a:r>
            <a:r>
              <a:rPr lang="zh-CN" altLang="en-US" dirty="0" smtClean="0">
                <a:solidFill>
                  <a:srgbClr val="FF0000"/>
                </a:solidFill>
                <a:latin typeface="+mn-ea"/>
              </a:rPr>
              <a:t>理相结合</a:t>
            </a:r>
          </a:p>
          <a:p>
            <a:pPr>
              <a:buNone/>
            </a:pPr>
            <a:endParaRPr lang="zh-CN" alt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pPr algn="ctr"/>
            <a:r>
              <a:rPr lang="zh-CN" altLang="en-US" dirty="0" smtClean="0">
                <a:solidFill>
                  <a:schemeClr val="bg1"/>
                </a:solidFill>
              </a:rPr>
              <a:t>汇报内容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bg1"/>
                </a:solidFill>
              </a:rPr>
              <a:t>一、</a:t>
            </a:r>
            <a:r>
              <a:rPr lang="zh-CN" altLang="zh-CN" dirty="0" smtClean="0">
                <a:solidFill>
                  <a:schemeClr val="bg1"/>
                </a:solidFill>
              </a:rPr>
              <a:t>宁夏农垦节水农业基本情况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bg1"/>
                </a:solidFill>
              </a:rPr>
              <a:t>二、宁夏农垦高效节水技术推广成</a:t>
            </a:r>
            <a:r>
              <a:rPr lang="zh-CN" altLang="en-US" dirty="0" smtClean="0">
                <a:solidFill>
                  <a:schemeClr val="bg1"/>
                </a:solidFill>
              </a:rPr>
              <a:t>效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bg1"/>
                </a:solidFill>
              </a:rPr>
              <a:t>三、开展滴灌水肥一体化技术推广的主要工</a:t>
            </a:r>
            <a:r>
              <a:rPr lang="zh-CN" altLang="en-US" dirty="0" smtClean="0">
                <a:solidFill>
                  <a:schemeClr val="bg1"/>
                </a:solidFill>
              </a:rPr>
              <a:t>作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bg1"/>
                </a:solidFill>
              </a:rPr>
              <a:t>四、宁夏农垦滴灌水肥一体化主体技术构</a:t>
            </a:r>
            <a:r>
              <a:rPr lang="zh-CN" altLang="en-US" dirty="0" smtClean="0">
                <a:solidFill>
                  <a:schemeClr val="bg1"/>
                </a:solidFill>
              </a:rPr>
              <a:t>成</a:t>
            </a:r>
            <a:endParaRPr lang="en-US" altLang="zh-CN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6680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dirty="0" smtClean="0">
                <a:solidFill>
                  <a:schemeClr val="bg1"/>
                </a:solidFill>
              </a:rPr>
              <a:t>（</a:t>
            </a:r>
            <a:r>
              <a:rPr lang="zh-CN" altLang="en-US" sz="3200" dirty="0" smtClean="0">
                <a:solidFill>
                  <a:schemeClr val="bg1"/>
                </a:solidFill>
              </a:rPr>
              <a:t>七</a:t>
            </a:r>
            <a:r>
              <a:rPr lang="zh-CN" altLang="en-US" sz="3200" dirty="0" smtClean="0">
                <a:solidFill>
                  <a:schemeClr val="bg1"/>
                </a:solidFill>
              </a:rPr>
              <a:t>）滴灌水肥一体化示范区建设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71612"/>
            <a:ext cx="8401080" cy="4857784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       宁夏农垦在长</a:t>
            </a:r>
            <a:r>
              <a:rPr lang="zh-CN" altLang="en-US" dirty="0" smtClean="0">
                <a:solidFill>
                  <a:schemeClr val="bg1"/>
                </a:solidFill>
              </a:rPr>
              <a:t>山头农场、平吉堡农场、黄羊</a:t>
            </a:r>
            <a:r>
              <a:rPr lang="zh-CN" altLang="en-US" dirty="0" smtClean="0">
                <a:solidFill>
                  <a:schemeClr val="bg1"/>
                </a:solidFill>
              </a:rPr>
              <a:t>滩农场等</a:t>
            </a:r>
            <a:r>
              <a:rPr lang="en-US" altLang="zh-CN" dirty="0" smtClean="0">
                <a:solidFill>
                  <a:schemeClr val="bg1"/>
                </a:solidFill>
              </a:rPr>
              <a:t>5</a:t>
            </a:r>
            <a:r>
              <a:rPr lang="zh-CN" altLang="en-US" dirty="0" smtClean="0">
                <a:solidFill>
                  <a:schemeClr val="bg1"/>
                </a:solidFill>
              </a:rPr>
              <a:t>个农场建立滴灌灌溉施肥示范片</a:t>
            </a:r>
            <a:r>
              <a:rPr lang="en-US" altLang="zh-CN" dirty="0" smtClean="0">
                <a:solidFill>
                  <a:schemeClr val="bg1"/>
                </a:solidFill>
              </a:rPr>
              <a:t>7</a:t>
            </a:r>
            <a:r>
              <a:rPr lang="zh-CN" altLang="en-US" dirty="0" smtClean="0">
                <a:solidFill>
                  <a:schemeClr val="bg1"/>
                </a:solidFill>
              </a:rPr>
              <a:t>个，集成配套精量播种、干播湿出、株行距合理配置、群体质量提升、测墒测土灌溉施肥、无人机统防统治等多项关键技术。同时，为了达到示范推广效果，利用农闲时间，我们针对垦区各农场人员知识结构和实际需求的不同，邀请区内外专家学者及种植能手等开展了多方位、多层次的室内知识培训，在农业种植关键时间节点，组织开展设备操作、管理等方面的观摩。目前已在枸杞、蔬菜、苜蓿、经济林果得到了大面积推广应用。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dirty="0" smtClean="0">
                <a:solidFill>
                  <a:schemeClr val="bg1"/>
                </a:solidFill>
              </a:rPr>
              <a:t>四、宁夏农垦滴灌水肥一体化主体技术构成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052513"/>
            <a:ext cx="8229600" cy="28368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z="2800" dirty="0" smtClean="0">
                <a:solidFill>
                  <a:schemeClr val="bg1"/>
                </a:solidFill>
              </a:rPr>
              <a:t>（</a:t>
            </a:r>
            <a:r>
              <a:rPr lang="en-US" altLang="zh-CN" sz="2800" dirty="0" smtClean="0">
                <a:solidFill>
                  <a:schemeClr val="bg1"/>
                </a:solidFill>
              </a:rPr>
              <a:t>1</a:t>
            </a:r>
            <a:r>
              <a:rPr lang="zh-CN" altLang="en-US" sz="2800" dirty="0" smtClean="0">
                <a:solidFill>
                  <a:schemeClr val="bg1"/>
                </a:solidFill>
              </a:rPr>
              <a:t>）</a:t>
            </a:r>
            <a:r>
              <a:rPr lang="zh-CN" altLang="en-US" sz="2800" dirty="0">
                <a:solidFill>
                  <a:schemeClr val="bg1"/>
                </a:solidFill>
              </a:rPr>
              <a:t>精量单</a:t>
            </a:r>
            <a:r>
              <a:rPr lang="zh-CN" altLang="en-US" sz="2800" dirty="0" smtClean="0">
                <a:solidFill>
                  <a:schemeClr val="bg1"/>
                </a:solidFill>
              </a:rPr>
              <a:t>粒一体化播</a:t>
            </a:r>
            <a:r>
              <a:rPr lang="zh-CN" altLang="en-US" sz="2800" dirty="0">
                <a:solidFill>
                  <a:schemeClr val="bg1"/>
                </a:solidFill>
              </a:rPr>
              <a:t>种技术</a:t>
            </a:r>
          </a:p>
          <a:p>
            <a:pPr>
              <a:buFont typeface="Wingdings" pitchFamily="2" charset="2"/>
              <a:buNone/>
            </a:pPr>
            <a:r>
              <a:rPr lang="zh-CN" altLang="en-US" sz="2800" dirty="0">
                <a:solidFill>
                  <a:schemeClr val="bg1"/>
                </a:solidFill>
              </a:rPr>
              <a:t>          播种采用</a:t>
            </a:r>
            <a:r>
              <a:rPr lang="en-US" altLang="zh-CN" sz="2800" dirty="0">
                <a:solidFill>
                  <a:schemeClr val="bg1"/>
                </a:solidFill>
              </a:rPr>
              <a:t>2BMJ 3</a:t>
            </a:r>
            <a:r>
              <a:rPr lang="zh-CN" altLang="en-US" sz="2800" dirty="0">
                <a:solidFill>
                  <a:schemeClr val="bg1"/>
                </a:solidFill>
              </a:rPr>
              <a:t>膜</a:t>
            </a:r>
            <a:r>
              <a:rPr lang="en-US" altLang="zh-CN" sz="2800" dirty="0">
                <a:solidFill>
                  <a:schemeClr val="bg1"/>
                </a:solidFill>
              </a:rPr>
              <a:t>6</a:t>
            </a:r>
            <a:r>
              <a:rPr lang="zh-CN" altLang="en-US" sz="2800" dirty="0">
                <a:solidFill>
                  <a:schemeClr val="bg1"/>
                </a:solidFill>
              </a:rPr>
              <a:t>行气吸式精量铺膜铺管一体化播种机，行距可调，可同步实现施肥、播种、滴灌带和薄膜铺设及镇压五位一体一次性作业，大大缩减了作业时间，提升了机械工作效率。</a:t>
            </a:r>
          </a:p>
        </p:txBody>
      </p:sp>
      <p:pic>
        <p:nvPicPr>
          <p:cNvPr id="130053" name="图片 1" descr="水肥一体化 0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3521097"/>
            <a:ext cx="4337050" cy="297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（</a:t>
            </a:r>
            <a:r>
              <a:rPr lang="en-US" altLang="zh-CN" dirty="0" smtClean="0">
                <a:solidFill>
                  <a:schemeClr val="bg1"/>
                </a:solidFill>
              </a:rPr>
              <a:t>2</a:t>
            </a:r>
            <a:r>
              <a:rPr lang="zh-CN" altLang="en-US" dirty="0" smtClean="0">
                <a:solidFill>
                  <a:schemeClr val="bg1"/>
                </a:solidFill>
              </a:rPr>
              <a:t>）</a:t>
            </a:r>
            <a:r>
              <a:rPr lang="zh-CN" altLang="en-US" dirty="0" smtClean="0">
                <a:solidFill>
                  <a:schemeClr val="bg1"/>
                </a:solidFill>
                <a:latin typeface="Arial"/>
              </a:rPr>
              <a:t>“</a:t>
            </a:r>
            <a:r>
              <a:rPr lang="zh-CN" altLang="en-US" dirty="0">
                <a:solidFill>
                  <a:schemeClr val="bg1"/>
                </a:solidFill>
              </a:rPr>
              <a:t>干播湿出</a:t>
            </a:r>
            <a:r>
              <a:rPr lang="zh-CN" altLang="en-US" dirty="0" smtClean="0">
                <a:solidFill>
                  <a:schemeClr val="bg1"/>
                </a:solidFill>
                <a:latin typeface="Arial"/>
              </a:rPr>
              <a:t>”一次性全苗</a:t>
            </a:r>
            <a:r>
              <a:rPr lang="zh-CN" altLang="en-US" dirty="0" smtClean="0">
                <a:solidFill>
                  <a:schemeClr val="bg1"/>
                </a:solidFill>
              </a:rPr>
              <a:t>技</a:t>
            </a:r>
            <a:r>
              <a:rPr lang="zh-CN" altLang="en-US" dirty="0">
                <a:solidFill>
                  <a:schemeClr val="bg1"/>
                </a:solidFill>
              </a:rPr>
              <a:t>术</a:t>
            </a:r>
          </a:p>
          <a:p>
            <a:pPr>
              <a:buFont typeface="Wingdings" pitchFamily="2" charset="2"/>
              <a:buNone/>
            </a:pPr>
            <a:r>
              <a:rPr lang="zh-CN" altLang="en-US" dirty="0">
                <a:solidFill>
                  <a:schemeClr val="bg1"/>
                </a:solidFill>
              </a:rPr>
              <a:t>         </a:t>
            </a:r>
            <a:r>
              <a:rPr lang="zh-CN" altLang="en-US" dirty="0">
                <a:solidFill>
                  <a:schemeClr val="bg1"/>
                </a:solidFill>
                <a:latin typeface="Arial"/>
              </a:rPr>
              <a:t>“</a:t>
            </a:r>
            <a:r>
              <a:rPr lang="zh-CN" altLang="en-US" dirty="0">
                <a:solidFill>
                  <a:schemeClr val="bg1"/>
                </a:solidFill>
              </a:rPr>
              <a:t>干播湿出</a:t>
            </a:r>
            <a:r>
              <a:rPr lang="zh-CN" altLang="en-US" dirty="0">
                <a:solidFill>
                  <a:schemeClr val="bg1"/>
                </a:solidFill>
                <a:latin typeface="Arial"/>
              </a:rPr>
              <a:t>”</a:t>
            </a:r>
            <a:r>
              <a:rPr lang="zh-CN" altLang="en-US" dirty="0">
                <a:solidFill>
                  <a:schemeClr val="bg1"/>
                </a:solidFill>
              </a:rPr>
              <a:t>技术是利用滴灌条件在玉米播种后，根据土壤墒情状况每亩滴</a:t>
            </a:r>
            <a:r>
              <a:rPr lang="en-US" altLang="zh-CN" dirty="0">
                <a:solidFill>
                  <a:schemeClr val="bg1"/>
                </a:solidFill>
              </a:rPr>
              <a:t>10</a:t>
            </a:r>
            <a:r>
              <a:rPr lang="zh-CN" altLang="en-US" dirty="0">
                <a:solidFill>
                  <a:schemeClr val="bg1"/>
                </a:solidFill>
              </a:rPr>
              <a:t>～</a:t>
            </a:r>
            <a:r>
              <a:rPr lang="en-US" altLang="zh-CN" dirty="0">
                <a:solidFill>
                  <a:schemeClr val="bg1"/>
                </a:solidFill>
              </a:rPr>
              <a:t>20m3</a:t>
            </a:r>
            <a:r>
              <a:rPr lang="zh-CN" altLang="en-US" dirty="0">
                <a:solidFill>
                  <a:schemeClr val="bg1"/>
                </a:solidFill>
              </a:rPr>
              <a:t>出苗水。因此，播种深度可放浅至</a:t>
            </a:r>
            <a:r>
              <a:rPr lang="en-US" altLang="zh-CN" dirty="0">
                <a:solidFill>
                  <a:schemeClr val="bg1"/>
                </a:solidFill>
              </a:rPr>
              <a:t>3.5</a:t>
            </a:r>
            <a:r>
              <a:rPr lang="en-US" altLang="zh-CN" dirty="0">
                <a:solidFill>
                  <a:schemeClr val="bg1"/>
                </a:solidFill>
                <a:latin typeface="Arial"/>
              </a:rPr>
              <a:t>—</a:t>
            </a:r>
            <a:r>
              <a:rPr lang="en-US" altLang="zh-CN" dirty="0">
                <a:solidFill>
                  <a:schemeClr val="bg1"/>
                </a:solidFill>
              </a:rPr>
              <a:t>4cm</a:t>
            </a:r>
            <a:r>
              <a:rPr lang="zh-CN" altLang="en-US" dirty="0">
                <a:solidFill>
                  <a:schemeClr val="bg1"/>
                </a:solidFill>
              </a:rPr>
              <a:t>，不仅出苗快，而且大大降低了对土壤墒情的依赖，亩可节省漫灌造墒水</a:t>
            </a:r>
            <a:r>
              <a:rPr lang="en-US" altLang="zh-CN" dirty="0">
                <a:solidFill>
                  <a:schemeClr val="bg1"/>
                </a:solidFill>
              </a:rPr>
              <a:t>100m</a:t>
            </a:r>
            <a:r>
              <a:rPr lang="en-US" altLang="zh-CN" baseline="30000" dirty="0">
                <a:solidFill>
                  <a:schemeClr val="bg1"/>
                </a:solidFill>
              </a:rPr>
              <a:t>3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（</a:t>
            </a:r>
            <a:r>
              <a:rPr lang="en-US" altLang="zh-CN" dirty="0" smtClean="0">
                <a:solidFill>
                  <a:schemeClr val="bg1"/>
                </a:solidFill>
              </a:rPr>
              <a:t>3</a:t>
            </a:r>
            <a:r>
              <a:rPr lang="zh-CN" altLang="en-US" dirty="0" smtClean="0">
                <a:solidFill>
                  <a:schemeClr val="bg1"/>
                </a:solidFill>
              </a:rPr>
              <a:t>）导</a:t>
            </a:r>
            <a:r>
              <a:rPr lang="zh-CN" altLang="en-US" dirty="0">
                <a:solidFill>
                  <a:schemeClr val="bg1"/>
                </a:solidFill>
              </a:rPr>
              <a:t>航定位播种及全程机械化技术</a:t>
            </a:r>
          </a:p>
          <a:p>
            <a:endParaRPr lang="zh-CN" altLang="en-US" sz="2800" dirty="0">
              <a:solidFill>
                <a:schemeClr val="bg1"/>
              </a:solidFill>
            </a:endParaRPr>
          </a:p>
          <a:p>
            <a:r>
              <a:rPr lang="zh-CN" altLang="en-US" sz="2800" dirty="0">
                <a:solidFill>
                  <a:schemeClr val="bg1"/>
                </a:solidFill>
              </a:rPr>
              <a:t>在播种时，动力机械安</a:t>
            </a:r>
            <a:r>
              <a:rPr lang="zh-CN" altLang="en-US" sz="2800" dirty="0" smtClean="0">
                <a:solidFill>
                  <a:schemeClr val="bg1"/>
                </a:solidFill>
              </a:rPr>
              <a:t>装导</a:t>
            </a:r>
            <a:r>
              <a:rPr lang="zh-CN" altLang="en-US" sz="2800" dirty="0">
                <a:solidFill>
                  <a:schemeClr val="bg1"/>
                </a:solidFill>
              </a:rPr>
              <a:t>航，实行定位播种。相对于传统种植</a:t>
            </a:r>
            <a:r>
              <a:rPr lang="zh-CN" altLang="en-US" sz="2800" dirty="0" smtClean="0">
                <a:solidFill>
                  <a:schemeClr val="bg1"/>
                </a:solidFill>
              </a:rPr>
              <a:t>，导</a:t>
            </a:r>
            <a:r>
              <a:rPr lang="zh-CN" altLang="en-US" sz="2800" dirty="0">
                <a:solidFill>
                  <a:schemeClr val="bg1"/>
                </a:solidFill>
              </a:rPr>
              <a:t>航定位辅助能够保证行直行匀，不仅提高了亩播种量，而且实现了滴管带的均匀垂直铺设，更有利于水肥一体化的均匀灌溉。中后期的植保、收获等采用全程机械化作业。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（</a:t>
            </a:r>
            <a:r>
              <a:rPr lang="en-US" altLang="zh-CN" dirty="0" smtClean="0">
                <a:solidFill>
                  <a:schemeClr val="bg1"/>
                </a:solidFill>
              </a:rPr>
              <a:t>4</a:t>
            </a:r>
            <a:r>
              <a:rPr lang="zh-CN" altLang="en-US" dirty="0" smtClean="0">
                <a:solidFill>
                  <a:schemeClr val="bg1"/>
                </a:solidFill>
              </a:rPr>
              <a:t>）</a:t>
            </a:r>
            <a:r>
              <a:rPr lang="zh-CN" altLang="en-US" dirty="0">
                <a:solidFill>
                  <a:schemeClr val="bg1"/>
                </a:solidFill>
              </a:rPr>
              <a:t>宽窄行株行距合理配置技术</a:t>
            </a:r>
          </a:p>
          <a:p>
            <a:r>
              <a:rPr lang="zh-CN" altLang="en-US" sz="2800" dirty="0">
                <a:solidFill>
                  <a:schemeClr val="bg1"/>
                </a:solidFill>
              </a:rPr>
              <a:t>根据滴灌带铺设和作物生长需要，采取宽窄行合理密植，实现个体优势和群体结构的合理搭配，能够有效改善玉米中后期田间通风透光条件，增加叶片光合效率，降低田间湿度，减少病虫害的发生。</a:t>
            </a:r>
          </a:p>
        </p:txBody>
      </p:sp>
      <p:pic>
        <p:nvPicPr>
          <p:cNvPr id="133124" name="图片 138" descr="截图201410211043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3284538"/>
            <a:ext cx="491172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（</a:t>
            </a:r>
            <a:r>
              <a:rPr lang="en-US" altLang="zh-CN" dirty="0" smtClean="0">
                <a:solidFill>
                  <a:schemeClr val="bg1"/>
                </a:solidFill>
              </a:rPr>
              <a:t>5</a:t>
            </a:r>
            <a:r>
              <a:rPr lang="zh-CN" altLang="en-US" dirty="0" smtClean="0">
                <a:solidFill>
                  <a:schemeClr val="bg1"/>
                </a:solidFill>
              </a:rPr>
              <a:t>）</a:t>
            </a:r>
            <a:r>
              <a:rPr lang="zh-CN" altLang="en-US" dirty="0">
                <a:solidFill>
                  <a:schemeClr val="bg1"/>
                </a:solidFill>
              </a:rPr>
              <a:t>水肥一体化灌溉施肥技术</a:t>
            </a:r>
          </a:p>
          <a:p>
            <a:r>
              <a:rPr lang="zh-CN" altLang="en-US" dirty="0" smtClean="0">
                <a:solidFill>
                  <a:schemeClr val="bg1"/>
                </a:solidFill>
              </a:rPr>
              <a:t>        项</a:t>
            </a:r>
            <a:r>
              <a:rPr lang="zh-CN" altLang="en-US" dirty="0">
                <a:solidFill>
                  <a:schemeClr val="bg1"/>
                </a:solidFill>
              </a:rPr>
              <a:t>目重点示范了水肥一体化技术</a:t>
            </a:r>
            <a:r>
              <a:rPr lang="zh-CN" altLang="en-US" dirty="0" smtClean="0">
                <a:solidFill>
                  <a:schemeClr val="bg1"/>
                </a:solidFill>
              </a:rPr>
              <a:t>。借</a:t>
            </a:r>
            <a:r>
              <a:rPr lang="zh-CN" altLang="en-US" dirty="0">
                <a:solidFill>
                  <a:schemeClr val="bg1"/>
                </a:solidFill>
              </a:rPr>
              <a:t>助压力灌溉系统，根据作物需水需肥规律和土壤水分养分状况，将可溶性固体肥料或液体肥料肥料配兑成的肥液与灌溉水一起适时、适量、准确地输送到作物根部土壤。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（</a:t>
            </a:r>
            <a:r>
              <a:rPr lang="en-US" altLang="zh-CN" dirty="0" smtClean="0">
                <a:solidFill>
                  <a:schemeClr val="bg1"/>
                </a:solidFill>
              </a:rPr>
              <a:t>6</a:t>
            </a:r>
            <a:r>
              <a:rPr lang="zh-CN" altLang="en-US" dirty="0" smtClean="0">
                <a:solidFill>
                  <a:schemeClr val="bg1"/>
                </a:solidFill>
              </a:rPr>
              <a:t>）</a:t>
            </a:r>
            <a:r>
              <a:rPr lang="zh-CN" altLang="en-US" dirty="0">
                <a:solidFill>
                  <a:schemeClr val="bg1"/>
                </a:solidFill>
              </a:rPr>
              <a:t>病虫草害综合防控技术 </a:t>
            </a:r>
          </a:p>
          <a:p>
            <a:r>
              <a:rPr lang="zh-CN" altLang="en-US" dirty="0">
                <a:solidFill>
                  <a:schemeClr val="bg1"/>
                </a:solidFill>
              </a:rPr>
              <a:t>    根据玉米各生长期的病虫草害发生规律，制定防治技术方案，强化监测预报，以化学防控为主，科学有效的控制有害生物发生、发展。     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9074"/>
          </a:xfrm>
        </p:spPr>
        <p:txBody>
          <a:bodyPr>
            <a:normAutofit/>
          </a:bodyPr>
          <a:lstStyle/>
          <a:p>
            <a:r>
              <a:rPr lang="zh-CN" altLang="en-US" sz="5400" dirty="0" smtClean="0">
                <a:solidFill>
                  <a:srgbClr val="FFFF00"/>
                </a:solidFill>
                <a:latin typeface="楷体" pitchFamily="49" charset="-122"/>
                <a:ea typeface="楷体" pitchFamily="49" charset="-122"/>
              </a:rPr>
              <a:t>      谢谢！不到之处，敬请批评指正。</a:t>
            </a:r>
            <a:endParaRPr lang="zh-CN" altLang="en-US" sz="5400" dirty="0">
              <a:solidFill>
                <a:srgbClr val="FFFF00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2910" y="642919"/>
            <a:ext cx="7772400" cy="1000132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dirty="0" smtClean="0"/>
              <a:t>一、</a:t>
            </a:r>
            <a:r>
              <a:rPr lang="zh-CN" altLang="zh-CN" sz="3200" b="1" dirty="0" smtClean="0"/>
              <a:t>宁夏农垦节水农业基本情况</a:t>
            </a:r>
            <a:endParaRPr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71472" y="1643050"/>
            <a:ext cx="6400800" cy="785818"/>
          </a:xfrm>
        </p:spPr>
        <p:txBody>
          <a:bodyPr/>
          <a:lstStyle/>
          <a:p>
            <a:pPr algn="l"/>
            <a:r>
              <a:rPr lang="zh-CN" altLang="zh-CN" sz="2800" b="1" dirty="0" smtClean="0">
                <a:solidFill>
                  <a:schemeClr val="bg1"/>
                </a:solidFill>
              </a:rPr>
              <a:t>（一）宁夏农垦农业基本情况</a:t>
            </a:r>
            <a:endParaRPr lang="zh-CN" altLang="zh-CN" sz="2800" dirty="0" smtClean="0">
              <a:solidFill>
                <a:schemeClr val="bg1"/>
              </a:solidFill>
            </a:endParaRPr>
          </a:p>
          <a:p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785786" y="2413338"/>
            <a:ext cx="80010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    </a:t>
            </a:r>
            <a:r>
              <a:rPr lang="zh-CN" altLang="zh-CN" sz="2000" dirty="0" smtClean="0">
                <a:solidFill>
                  <a:schemeClr val="bg1"/>
                </a:solidFill>
                <a:latin typeface="+mn-ea"/>
              </a:rPr>
              <a:t>宁</a:t>
            </a:r>
            <a:r>
              <a:rPr lang="zh-CN" altLang="zh-CN" sz="2000" dirty="0">
                <a:solidFill>
                  <a:schemeClr val="bg1"/>
                </a:solidFill>
                <a:latin typeface="+mn-ea"/>
              </a:rPr>
              <a:t>夏农垦共有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14</a:t>
            </a:r>
            <a:r>
              <a:rPr lang="zh-CN" altLang="zh-CN" sz="2000" dirty="0">
                <a:solidFill>
                  <a:schemeClr val="bg1"/>
                </a:solidFill>
                <a:latin typeface="+mn-ea"/>
              </a:rPr>
              <a:t>个国有农林（牧）场，地跨区内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12</a:t>
            </a:r>
            <a:r>
              <a:rPr lang="zh-CN" altLang="zh-CN" sz="2000" dirty="0">
                <a:solidFill>
                  <a:schemeClr val="bg1"/>
                </a:solidFill>
                <a:latin typeface="+mn-ea"/>
              </a:rPr>
              <a:t>个市县，现有土地面积</a:t>
            </a:r>
            <a:r>
              <a:rPr lang="en-US" altLang="zh-CN" sz="2000" dirty="0">
                <a:solidFill>
                  <a:schemeClr val="bg1"/>
                </a:solidFill>
                <a:latin typeface="+mn-ea"/>
              </a:rPr>
              <a:t>282</a:t>
            </a:r>
            <a:r>
              <a:rPr lang="zh-CN" altLang="zh-CN" sz="2000" dirty="0">
                <a:solidFill>
                  <a:schemeClr val="bg1"/>
                </a:solidFill>
                <a:latin typeface="+mn-ea"/>
              </a:rPr>
              <a:t>万亩</a:t>
            </a:r>
            <a:r>
              <a:rPr lang="zh-CN" altLang="zh-CN" sz="2000" dirty="0" smtClean="0">
                <a:solidFill>
                  <a:schemeClr val="bg1"/>
                </a:solidFill>
                <a:latin typeface="+mn-ea"/>
              </a:rPr>
              <a:t>，其中耕地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67</a:t>
            </a:r>
            <a:r>
              <a:rPr lang="zh-CN" altLang="zh-CN" sz="2000" dirty="0" smtClean="0">
                <a:solidFill>
                  <a:schemeClr val="bg1"/>
                </a:solidFill>
                <a:latin typeface="+mn-ea"/>
              </a:rPr>
              <a:t>万亩，粮食播种面积长期稳定在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45</a:t>
            </a:r>
            <a:r>
              <a:rPr lang="zh-CN" altLang="zh-CN" sz="2000" dirty="0" smtClean="0">
                <a:solidFill>
                  <a:schemeClr val="bg1"/>
                </a:solidFill>
                <a:latin typeface="+mn-ea"/>
              </a:rPr>
              <a:t>万亩左右。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其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中，正常年份小麦种植面积约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2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万亩，平均单产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502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公斤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亩；水稻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15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万亩，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平均单产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560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公斤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亩；杂交玉米约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30</a:t>
            </a:r>
            <a:r>
              <a:rPr lang="zh-CN" altLang="en-US" sz="2000" dirty="0">
                <a:solidFill>
                  <a:schemeClr val="bg1"/>
                </a:solidFill>
                <a:latin typeface="+mn-ea"/>
              </a:rPr>
              <a:t>万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亩，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 820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公斤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亩。年度产量水平略高于灌区平均水平。</a:t>
            </a:r>
            <a:endParaRPr lang="en-US" altLang="zh-CN" sz="2000" dirty="0" smtClean="0">
              <a:solidFill>
                <a:schemeClr val="bg1"/>
              </a:solidFill>
              <a:latin typeface="+mn-ea"/>
            </a:endParaRPr>
          </a:p>
          <a:p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    目前，百亩高产高效典型单产水平分别为：冬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小麦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754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公斤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亩；春小麦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643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公斤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亩；杂交玉米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1380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公斤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亩，水稻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840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公斤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亩；水稻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15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万亩，平均单产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560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公斤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亩；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5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年内，每年都出现千亩以上春小麦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550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公斤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亩；杂交玉米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1200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公斤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亩，水稻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740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公斤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亩高产高效典型。农作物增产增效空间及潜力还比较大。</a:t>
            </a:r>
            <a:endParaRPr lang="zh-CN" altLang="en-US" sz="2000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3200" dirty="0" smtClean="0">
                <a:solidFill>
                  <a:schemeClr val="bg1"/>
                </a:solidFill>
              </a:rPr>
              <a:t>（二）宁夏农垦水资源情况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   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农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垦各农场地处宁夏北部引黄灌区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，有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效灌溉面积为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63.47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万亩，其中：自流引水灌溉面积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41.74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万亩，扬水灌溉面积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12.53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万亩，机井灌溉面积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9.2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万亩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。</a:t>
            </a:r>
            <a:endParaRPr lang="en-US" altLang="zh-CN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    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目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前，农垦水资源总量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为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6.5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亿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m</a:t>
            </a:r>
            <a:r>
              <a:rPr lang="en-US" altLang="zh-CN" baseline="30000" dirty="0">
                <a:solidFill>
                  <a:schemeClr val="bg1"/>
                </a:solidFill>
                <a:latin typeface="+mn-ea"/>
              </a:rPr>
              <a:t>3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，年引用黄河水量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为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4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亿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m</a:t>
            </a:r>
            <a:r>
              <a:rPr lang="en-US" altLang="zh-CN" baseline="30000" dirty="0">
                <a:solidFill>
                  <a:schemeClr val="bg1"/>
                </a:solidFill>
                <a:latin typeface="+mn-ea"/>
              </a:rPr>
              <a:t>3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，地下水资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源量为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1.47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亿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m</a:t>
            </a:r>
            <a:r>
              <a:rPr lang="en-US" altLang="zh-CN" baseline="30000" dirty="0">
                <a:solidFill>
                  <a:schemeClr val="bg1"/>
                </a:solidFill>
                <a:latin typeface="+mn-ea"/>
              </a:rPr>
              <a:t>3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，地下水可开采量为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1.03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亿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m</a:t>
            </a:r>
            <a:r>
              <a:rPr lang="en-US" altLang="zh-CN" baseline="30000" dirty="0">
                <a:solidFill>
                  <a:schemeClr val="bg1"/>
                </a:solidFill>
                <a:latin typeface="+mn-ea"/>
              </a:rPr>
              <a:t>3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，水资源可利用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量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仅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为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5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亿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m</a:t>
            </a:r>
            <a:r>
              <a:rPr lang="en-US" altLang="zh-CN" baseline="30000" dirty="0">
                <a:solidFill>
                  <a:schemeClr val="bg1"/>
                </a:solidFill>
                <a:latin typeface="+mn-ea"/>
              </a:rPr>
              <a:t>3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，宁夏农垦现状可利用水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量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4.08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亿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m</a:t>
            </a:r>
            <a:r>
              <a:rPr lang="en-US" altLang="zh-CN" baseline="30000" dirty="0">
                <a:solidFill>
                  <a:schemeClr val="bg1"/>
                </a:solidFill>
                <a:latin typeface="+mn-ea"/>
              </a:rPr>
              <a:t>3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（其中黄河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水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4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亿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m</a:t>
            </a:r>
            <a:r>
              <a:rPr lang="en-US" altLang="zh-CN" baseline="30000" dirty="0">
                <a:solidFill>
                  <a:schemeClr val="bg1"/>
                </a:solidFill>
                <a:latin typeface="+mn-ea"/>
              </a:rPr>
              <a:t>3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，地下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0.087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亿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m</a:t>
            </a:r>
            <a:r>
              <a:rPr lang="en-US" altLang="zh-CN" baseline="30000" dirty="0">
                <a:solidFill>
                  <a:schemeClr val="bg1"/>
                </a:solidFill>
                <a:latin typeface="+mn-ea"/>
              </a:rPr>
              <a:t>3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）。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按照常规灌溉制度，宁夏农垦农业年灌溉用水需求量为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5.7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亿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m</a:t>
            </a:r>
            <a:r>
              <a:rPr lang="en-US" altLang="zh-CN" baseline="30000" dirty="0" smtClean="0">
                <a:solidFill>
                  <a:schemeClr val="bg1"/>
                </a:solidFill>
                <a:latin typeface="+mn-ea"/>
              </a:rPr>
              <a:t>3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以上。水资源总量不足，阶段性供需矛盾突出。</a:t>
            </a:r>
            <a:endParaRPr lang="en-US" altLang="zh-CN" dirty="0" smtClean="0">
              <a:solidFill>
                <a:schemeClr val="bg1"/>
              </a:solidFill>
              <a:latin typeface="+mn-ea"/>
            </a:endParaRPr>
          </a:p>
          <a:p>
            <a:endParaRPr lang="zh-CN" altLang="en-US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</a:rPr>
              <a:t>（三）宁夏农垦高效节水基本情况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>
                <a:solidFill>
                  <a:schemeClr val="bg1"/>
                </a:solidFill>
              </a:rPr>
              <a:t>截至目前，宁夏农垦已实施各类高效节水灌溉面积</a:t>
            </a:r>
            <a:r>
              <a:rPr lang="en-US" altLang="zh-CN" dirty="0">
                <a:solidFill>
                  <a:schemeClr val="bg1"/>
                </a:solidFill>
              </a:rPr>
              <a:t>19.76</a:t>
            </a:r>
            <a:r>
              <a:rPr lang="zh-CN" altLang="zh-CN" dirty="0">
                <a:solidFill>
                  <a:schemeClr val="bg1"/>
                </a:solidFill>
              </a:rPr>
              <a:t>万亩，节水类型主要以滴灌和喷灌为主，灌溉面积分别为</a:t>
            </a:r>
            <a:r>
              <a:rPr lang="en-US" altLang="zh-CN" dirty="0">
                <a:solidFill>
                  <a:schemeClr val="bg1"/>
                </a:solidFill>
              </a:rPr>
              <a:t>15.86</a:t>
            </a:r>
            <a:r>
              <a:rPr lang="zh-CN" altLang="zh-CN" dirty="0">
                <a:solidFill>
                  <a:schemeClr val="bg1"/>
                </a:solidFill>
              </a:rPr>
              <a:t>万亩和</a:t>
            </a:r>
            <a:r>
              <a:rPr lang="en-US" altLang="zh-CN" dirty="0">
                <a:solidFill>
                  <a:schemeClr val="bg1"/>
                </a:solidFill>
              </a:rPr>
              <a:t>3.9</a:t>
            </a:r>
            <a:r>
              <a:rPr lang="zh-CN" altLang="zh-CN" dirty="0">
                <a:solidFill>
                  <a:schemeClr val="bg1"/>
                </a:solidFill>
              </a:rPr>
              <a:t>万亩，作物类型以玉米、葡萄、苜蓿和马铃薯为主。其中，实施面积超过万亩的农场</a:t>
            </a:r>
            <a:r>
              <a:rPr lang="en-US" altLang="zh-CN" dirty="0">
                <a:solidFill>
                  <a:schemeClr val="bg1"/>
                </a:solidFill>
              </a:rPr>
              <a:t>7</a:t>
            </a:r>
            <a:r>
              <a:rPr lang="zh-CN" altLang="zh-CN" dirty="0">
                <a:solidFill>
                  <a:schemeClr val="bg1"/>
                </a:solidFill>
              </a:rPr>
              <a:t>个，分别为长山头农场、银川林场、平吉堡农场、黄羊滩农场、玉泉营农场、平吉堡生态庄园、简泉农场。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dirty="0" smtClean="0">
                <a:solidFill>
                  <a:schemeClr val="bg1"/>
                </a:solidFill>
              </a:rPr>
              <a:t>二、宁夏农垦高效节水技术推广成效（以粮饲兼用型玉米为例）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+mn-ea"/>
              </a:rPr>
              <a:t>（一）增产效果显著</a:t>
            </a:r>
            <a:endParaRPr lang="en-US" altLang="zh-CN" sz="3200" dirty="0" smtClean="0">
              <a:solidFill>
                <a:schemeClr val="bg1"/>
              </a:solidFill>
              <a:latin typeface="+mn-ea"/>
            </a:endParaRPr>
          </a:p>
          <a:p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自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2013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年玉米水肥一体化技术推广以来，在同等肥力水平条件的对照试验和大规模示范对比，玉米亩产量最高达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1.38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吨，示范区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亩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产量基本保持在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1.1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吨以上水平。较常规灌溉增产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20%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以上，中低产田增幅可达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30—40%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。</a:t>
            </a:r>
            <a:endParaRPr lang="zh-CN" altLang="en-US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71472" y="1500174"/>
          <a:ext cx="7858179" cy="5000659"/>
        </p:xfrm>
        <a:graphic>
          <a:graphicData uri="http://schemas.openxmlformats.org/drawingml/2006/table">
            <a:tbl>
              <a:tblPr/>
              <a:tblGrid>
                <a:gridCol w="1122597"/>
                <a:gridCol w="1122597"/>
                <a:gridCol w="1122597"/>
                <a:gridCol w="1122597"/>
                <a:gridCol w="1122597"/>
                <a:gridCol w="1122597"/>
                <a:gridCol w="1122597"/>
              </a:tblGrid>
              <a:tr h="142195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b="0" kern="0" dirty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年度</a:t>
                      </a:r>
                      <a:endParaRPr lang="zh-CN" sz="1600" b="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b="0" kern="0" dirty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滴灌水肥一体化示范推广面积（亩）</a:t>
                      </a:r>
                      <a:endParaRPr lang="zh-CN" sz="1600" b="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核心区产量（</a:t>
                      </a: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kg/</a:t>
                      </a:r>
                      <a:r>
                        <a:rPr lang="zh-CN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亩）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灌溉用水量</a:t>
                      </a: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/>
                      </a:r>
                      <a:b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</a:br>
                      <a:r>
                        <a:rPr lang="zh-CN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m</a:t>
                      </a:r>
                      <a:r>
                        <a:rPr lang="en-US" sz="1600" b="0" kern="0" baseline="3000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</a:t>
                      </a: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zh-CN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亩）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96072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b="0" kern="0" dirty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滴灌</a:t>
                      </a:r>
                      <a:endParaRPr lang="zh-CN" sz="1600" b="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漫灌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滴灌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漫灌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较漫灌减少</a:t>
                      </a: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(%)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2013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600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1083.0 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1021.0 </a:t>
                      </a:r>
                      <a:endParaRPr lang="zh-CN" sz="1600" b="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310.1 </a:t>
                      </a:r>
                      <a:endParaRPr lang="zh-CN" sz="1600" b="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650.0 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52.29 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2014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5000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1193.6 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1093.0 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282.4 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680.0 </a:t>
                      </a:r>
                      <a:endParaRPr lang="zh-CN" sz="1600" b="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58.47 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2015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18750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1198.1 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1158.7 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272.5 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650.0 </a:t>
                      </a:r>
                      <a:endParaRPr lang="zh-CN" sz="1600" b="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58.07 </a:t>
                      </a:r>
                      <a:endParaRPr lang="zh-CN" sz="1600" b="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2016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39660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1126.2 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1021.6 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236.4 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610.0 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61.24 </a:t>
                      </a:r>
                      <a:endParaRPr lang="zh-CN" sz="1600" b="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2017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58120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endParaRPr lang="zh-CN" sz="1600" b="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endParaRPr lang="zh-CN" sz="1600" b="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6714" y="714356"/>
            <a:ext cx="80842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表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1  2013-2017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年示范区玉米产量及用水量统计表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dirty="0" smtClean="0">
                <a:solidFill>
                  <a:schemeClr val="bg1"/>
                </a:solidFill>
              </a:rPr>
              <a:t>（二）节水效果显著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84030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2014——2016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年田间实际测试：贺兰山东麓项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目区淡灰钙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土玉米水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肥一体化栽培的玉米全生育期共滴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水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13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次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，上年冬水灌溉用水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120m</a:t>
            </a:r>
            <a:r>
              <a:rPr lang="en-US" altLang="zh-CN" baseline="30000" dirty="0">
                <a:solidFill>
                  <a:schemeClr val="bg1"/>
                </a:solidFill>
                <a:latin typeface="+mn-ea"/>
              </a:rPr>
              <a:t>3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，总用水量为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370m</a:t>
            </a:r>
            <a:r>
              <a:rPr lang="en-US" altLang="zh-CN" baseline="30000" dirty="0">
                <a:solidFill>
                  <a:schemeClr val="bg1"/>
                </a:solidFill>
                <a:latin typeface="+mn-ea"/>
              </a:rPr>
              <a:t>3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/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亩，而常规种植玉米的灌溉量高达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850m</a:t>
            </a:r>
            <a:r>
              <a:rPr lang="en-US" altLang="zh-CN" baseline="30000" dirty="0">
                <a:solidFill>
                  <a:schemeClr val="bg1"/>
                </a:solidFill>
                <a:latin typeface="+mn-ea"/>
              </a:rPr>
              <a:t>3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/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亩。玉米水肥一体化种植亩省水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480m</a:t>
            </a:r>
            <a:r>
              <a:rPr lang="en-US" altLang="zh-CN" baseline="30000" dirty="0">
                <a:solidFill>
                  <a:schemeClr val="bg1"/>
                </a:solidFill>
                <a:latin typeface="+mn-ea"/>
              </a:rPr>
              <a:t>3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，节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水达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56.5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%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。</a:t>
            </a:r>
            <a:endParaRPr lang="en-US" altLang="zh-CN" dirty="0">
              <a:solidFill>
                <a:schemeClr val="bg1"/>
              </a:solidFill>
              <a:latin typeface="+mn-ea"/>
            </a:endParaRPr>
          </a:p>
          <a:p>
            <a:pPr>
              <a:lnSpc>
                <a:spcPct val="90000"/>
              </a:lnSpc>
              <a:defRPr/>
            </a:pP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中部干旱带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滴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灌（漫灌造墒）玉米全生育期滴水量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330.9 m</a:t>
            </a:r>
            <a:r>
              <a:rPr lang="en-US" altLang="zh-CN" baseline="30000" dirty="0">
                <a:solidFill>
                  <a:schemeClr val="bg1"/>
                </a:solidFill>
                <a:latin typeface="+mn-ea"/>
              </a:rPr>
              <a:t>3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，滴灌干播湿出玉米全生育期滴水量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227.9 m</a:t>
            </a:r>
            <a:r>
              <a:rPr lang="en-US" altLang="zh-CN" baseline="30000" dirty="0">
                <a:solidFill>
                  <a:schemeClr val="bg1"/>
                </a:solidFill>
                <a:latin typeface="+mn-ea"/>
              </a:rPr>
              <a:t>3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，大水漫灌玉米全生育期用水量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610m</a:t>
            </a:r>
            <a:r>
              <a:rPr lang="en-US" altLang="zh-CN" baseline="30000" dirty="0">
                <a:solidFill>
                  <a:schemeClr val="bg1"/>
                </a:solidFill>
                <a:latin typeface="+mn-ea"/>
              </a:rPr>
              <a:t>3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，滴灌较大水漫灌节水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279.1m</a:t>
            </a:r>
            <a:r>
              <a:rPr lang="en-US" altLang="zh-CN" baseline="30000" dirty="0">
                <a:solidFill>
                  <a:schemeClr val="bg1"/>
                </a:solidFill>
                <a:latin typeface="+mn-ea"/>
              </a:rPr>
              <a:t>3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，滴灌干播湿出较大水漫灌节水</a:t>
            </a:r>
            <a:r>
              <a:rPr lang="en-US" altLang="zh-CN" dirty="0">
                <a:solidFill>
                  <a:schemeClr val="bg1"/>
                </a:solidFill>
                <a:latin typeface="+mn-ea"/>
              </a:rPr>
              <a:t>382.1m</a:t>
            </a:r>
            <a:r>
              <a:rPr lang="en-US" altLang="zh-CN" baseline="30000" dirty="0">
                <a:solidFill>
                  <a:schemeClr val="bg1"/>
                </a:solidFill>
                <a:latin typeface="+mn-ea"/>
              </a:rPr>
              <a:t>3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，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综合节水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45%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以上，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节</a:t>
            </a:r>
            <a:r>
              <a:rPr lang="zh-CN" altLang="zh-CN" dirty="0">
                <a:solidFill>
                  <a:schemeClr val="bg1"/>
                </a:solidFill>
                <a:latin typeface="+mn-ea"/>
              </a:rPr>
              <a:t>水效果明显</a:t>
            </a:r>
            <a:r>
              <a:rPr lang="zh-CN" altLang="zh-CN" dirty="0" smtClean="0">
                <a:solidFill>
                  <a:schemeClr val="bg1"/>
                </a:solidFill>
                <a:latin typeface="+mn-ea"/>
              </a:rPr>
              <a:t>；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（见表一）</a:t>
            </a:r>
            <a:endParaRPr lang="zh-CN" altLang="en-US" dirty="0">
              <a:solidFill>
                <a:schemeClr val="bg1"/>
              </a:solidFill>
              <a:latin typeface="+mn-ea"/>
            </a:endParaRPr>
          </a:p>
          <a:p>
            <a:endParaRPr lang="zh-CN" altLang="en-US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dirty="0" smtClean="0">
                <a:solidFill>
                  <a:schemeClr val="bg1"/>
                </a:solidFill>
              </a:rPr>
              <a:t>（三）节肥效果显著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928670"/>
            <a:ext cx="8258204" cy="1685924"/>
          </a:xfrm>
        </p:spPr>
        <p:txBody>
          <a:bodyPr>
            <a:no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</a:rPr>
              <a:t>         根据中心试验研究，在风沙土条件下，</a:t>
            </a:r>
            <a:r>
              <a:rPr lang="zh-CN" altLang="zh-CN" sz="2400" dirty="0" smtClean="0">
                <a:solidFill>
                  <a:schemeClr val="bg1"/>
                </a:solidFill>
              </a:rPr>
              <a:t>水</a:t>
            </a:r>
            <a:r>
              <a:rPr lang="zh-CN" altLang="zh-CN" sz="2400" dirty="0">
                <a:solidFill>
                  <a:schemeClr val="bg1"/>
                </a:solidFill>
              </a:rPr>
              <a:t>肥一体化条件下玉米氮磷钾肥料利用率分</a:t>
            </a:r>
            <a:r>
              <a:rPr lang="zh-CN" altLang="zh-CN" sz="2400" dirty="0" smtClean="0">
                <a:solidFill>
                  <a:schemeClr val="bg1"/>
                </a:solidFill>
              </a:rPr>
              <a:t>别</a:t>
            </a:r>
            <a:r>
              <a:rPr lang="zh-CN" altLang="en-US" sz="2400" dirty="0" smtClean="0">
                <a:solidFill>
                  <a:schemeClr val="bg1"/>
                </a:solidFill>
              </a:rPr>
              <a:t>达到了</a:t>
            </a:r>
            <a:r>
              <a:rPr lang="en-US" altLang="zh-CN" sz="2400" dirty="0" smtClean="0">
                <a:solidFill>
                  <a:schemeClr val="bg1"/>
                </a:solidFill>
              </a:rPr>
              <a:t>53.94</a:t>
            </a:r>
            <a:r>
              <a:rPr lang="en-US" altLang="zh-CN" sz="2400" dirty="0">
                <a:solidFill>
                  <a:schemeClr val="bg1"/>
                </a:solidFill>
              </a:rPr>
              <a:t>%</a:t>
            </a:r>
            <a:r>
              <a:rPr lang="zh-CN" altLang="zh-CN" sz="2400" dirty="0">
                <a:solidFill>
                  <a:schemeClr val="bg1"/>
                </a:solidFill>
              </a:rPr>
              <a:t>、</a:t>
            </a:r>
            <a:r>
              <a:rPr lang="en-US" altLang="zh-CN" sz="2400" dirty="0">
                <a:solidFill>
                  <a:schemeClr val="bg1"/>
                </a:solidFill>
              </a:rPr>
              <a:t>44.85%</a:t>
            </a:r>
            <a:r>
              <a:rPr lang="zh-CN" altLang="zh-CN" sz="2400" dirty="0">
                <a:solidFill>
                  <a:schemeClr val="bg1"/>
                </a:solidFill>
              </a:rPr>
              <a:t>和</a:t>
            </a:r>
            <a:r>
              <a:rPr lang="en-US" altLang="zh-CN" sz="2400" dirty="0">
                <a:solidFill>
                  <a:schemeClr val="bg1"/>
                </a:solidFill>
              </a:rPr>
              <a:t>63.72%</a:t>
            </a:r>
            <a:r>
              <a:rPr lang="zh-CN" altLang="zh-CN" sz="2400" dirty="0">
                <a:solidFill>
                  <a:schemeClr val="bg1"/>
                </a:solidFill>
              </a:rPr>
              <a:t>，远高于常规施肥</a:t>
            </a:r>
            <a:r>
              <a:rPr lang="en-US" altLang="zh-CN" sz="2400" dirty="0">
                <a:solidFill>
                  <a:schemeClr val="bg1"/>
                </a:solidFill>
              </a:rPr>
              <a:t>33.28%</a:t>
            </a:r>
            <a:r>
              <a:rPr lang="zh-CN" altLang="zh-CN" sz="2400" dirty="0">
                <a:solidFill>
                  <a:schemeClr val="bg1"/>
                </a:solidFill>
              </a:rPr>
              <a:t>、</a:t>
            </a:r>
            <a:r>
              <a:rPr lang="en-US" altLang="zh-CN" sz="2400" dirty="0">
                <a:solidFill>
                  <a:schemeClr val="bg1"/>
                </a:solidFill>
              </a:rPr>
              <a:t>15.43%</a:t>
            </a:r>
            <a:r>
              <a:rPr lang="zh-CN" altLang="zh-CN" sz="2400" dirty="0">
                <a:solidFill>
                  <a:schemeClr val="bg1"/>
                </a:solidFill>
              </a:rPr>
              <a:t>、</a:t>
            </a:r>
            <a:r>
              <a:rPr lang="en-US" altLang="zh-CN" sz="2400" dirty="0">
                <a:solidFill>
                  <a:schemeClr val="bg1"/>
                </a:solidFill>
              </a:rPr>
              <a:t>48.79%</a:t>
            </a:r>
            <a:r>
              <a:rPr lang="zh-CN" altLang="zh-CN" sz="2400" dirty="0">
                <a:solidFill>
                  <a:schemeClr val="bg1"/>
                </a:solidFill>
              </a:rPr>
              <a:t>的</a:t>
            </a:r>
            <a:r>
              <a:rPr lang="zh-CN" altLang="zh-CN" sz="2400" dirty="0" smtClean="0">
                <a:solidFill>
                  <a:schemeClr val="bg1"/>
                </a:solidFill>
              </a:rPr>
              <a:t>氮</a:t>
            </a:r>
            <a:r>
              <a:rPr lang="zh-CN" altLang="en-US" sz="2400" dirty="0">
                <a:solidFill>
                  <a:schemeClr val="bg1"/>
                </a:solidFill>
              </a:rPr>
              <a:t>玉</a:t>
            </a:r>
            <a:r>
              <a:rPr lang="zh-CN" altLang="en-US" sz="2400" dirty="0" smtClean="0">
                <a:solidFill>
                  <a:schemeClr val="bg1"/>
                </a:solidFill>
              </a:rPr>
              <a:t>米增产</a:t>
            </a:r>
            <a:r>
              <a:rPr lang="en-US" altLang="zh-CN" sz="2400" dirty="0" smtClean="0">
                <a:solidFill>
                  <a:schemeClr val="bg1"/>
                </a:solidFill>
              </a:rPr>
              <a:t>20%</a:t>
            </a:r>
            <a:r>
              <a:rPr lang="zh-CN" altLang="en-US" sz="2400" dirty="0" smtClean="0">
                <a:solidFill>
                  <a:schemeClr val="bg1"/>
                </a:solidFill>
              </a:rPr>
              <a:t>的条件下，肥料总投入量下降</a:t>
            </a:r>
            <a:r>
              <a:rPr lang="en-US" altLang="zh-CN" sz="2400" dirty="0" smtClean="0">
                <a:solidFill>
                  <a:schemeClr val="bg1"/>
                </a:solidFill>
              </a:rPr>
              <a:t>30%</a:t>
            </a:r>
            <a:r>
              <a:rPr lang="zh-CN" altLang="en-US" sz="2400" dirty="0" smtClean="0">
                <a:solidFill>
                  <a:schemeClr val="bg1"/>
                </a:solidFill>
              </a:rPr>
              <a:t>以上，核心区实际下降</a:t>
            </a:r>
            <a:r>
              <a:rPr lang="en-US" altLang="zh-CN" sz="2400" dirty="0" smtClean="0">
                <a:solidFill>
                  <a:schemeClr val="bg1"/>
                </a:solidFill>
              </a:rPr>
              <a:t>15—30%</a:t>
            </a:r>
            <a:r>
              <a:rPr lang="zh-CN" altLang="en-US" sz="2400" dirty="0" smtClean="0">
                <a:solidFill>
                  <a:schemeClr val="bg1"/>
                </a:solidFill>
              </a:rPr>
              <a:t>。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57158" y="3429000"/>
          <a:ext cx="8286812" cy="3071835"/>
        </p:xfrm>
        <a:graphic>
          <a:graphicData uri="http://schemas.openxmlformats.org/drawingml/2006/table">
            <a:tbl>
              <a:tblPr/>
              <a:tblGrid>
                <a:gridCol w="619006"/>
                <a:gridCol w="619006"/>
                <a:gridCol w="619006"/>
                <a:gridCol w="619006"/>
                <a:gridCol w="619006"/>
                <a:gridCol w="619006"/>
                <a:gridCol w="1116174"/>
                <a:gridCol w="1120104"/>
                <a:gridCol w="1168249"/>
                <a:gridCol w="1168249"/>
              </a:tblGrid>
              <a:tr h="52316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50" kern="0" dirty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宋体"/>
                        </a:rPr>
                        <a:t>年度</a:t>
                      </a:r>
                      <a:endParaRPr lang="zh-CN" sz="105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50" kern="0" dirty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宋体"/>
                        </a:rPr>
                        <a:t>氮素投入量</a:t>
                      </a:r>
                      <a:endParaRPr lang="zh-CN" sz="105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宋体"/>
                        </a:rPr>
                        <a:t>磷素投入量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宋体"/>
                        </a:rPr>
                        <a:t>钾素投入量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Times New Roman"/>
                        </a:rPr>
                        <a:t>合计</a:t>
                      </a:r>
                      <a:r>
                        <a:rPr lang="en-US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Times New Roman"/>
                        </a:rPr>
                        <a:t/>
                      </a:r>
                      <a:br>
                        <a:rPr lang="en-US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Times New Roman"/>
                        </a:rPr>
                      </a:br>
                      <a:r>
                        <a:rPr lang="zh-CN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kg/</a:t>
                      </a:r>
                      <a:r>
                        <a:rPr lang="zh-CN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Times New Roman"/>
                        </a:rPr>
                        <a:t>亩）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316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50" kern="0" dirty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宋体"/>
                        </a:rPr>
                        <a:t>（</a:t>
                      </a:r>
                      <a:r>
                        <a:rPr lang="en-US" sz="1050" kern="0" dirty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宋体"/>
                        </a:rPr>
                        <a:t>kg/</a:t>
                      </a:r>
                      <a:r>
                        <a:rPr lang="zh-CN" sz="1050" kern="0" dirty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宋体"/>
                        </a:rPr>
                        <a:t>亩，以纯量计）</a:t>
                      </a:r>
                      <a:endParaRPr lang="zh-CN" sz="105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978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Times New Roman"/>
                        </a:rPr>
                        <a:t>滴灌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Times New Roman"/>
                        </a:rPr>
                        <a:t>漫灌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Times New Roman"/>
                        </a:rPr>
                        <a:t>滴灌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Times New Roman"/>
                        </a:rPr>
                        <a:t>漫灌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Times New Roman"/>
                        </a:rPr>
                        <a:t>滴灌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Times New Roman"/>
                        </a:rPr>
                        <a:t>漫灌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Times New Roman"/>
                        </a:rPr>
                        <a:t>滴灌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Times New Roman"/>
                        </a:rPr>
                        <a:t>漫灌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宋体"/>
                        </a:rPr>
                        <a:t>较漫灌减少（</a:t>
                      </a:r>
                      <a:r>
                        <a:rPr lang="en-US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宋体"/>
                        </a:rPr>
                        <a:t>%</a:t>
                      </a:r>
                      <a:r>
                        <a:rPr lang="zh-CN" sz="1050" kern="0">
                          <a:solidFill>
                            <a:schemeClr val="bg1"/>
                          </a:solidFill>
                          <a:latin typeface="Calibri"/>
                          <a:ea typeface="宋体"/>
                          <a:cs typeface="宋体"/>
                        </a:rPr>
                        <a:t>）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2013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25.20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33.50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8.50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9.20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8.40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7.50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42.10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51.10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17.61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2014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21.03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30.00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8.20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6.90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4.80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5.00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34.03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41.70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18.39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2015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22.04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28.00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6.44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6.90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7.48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5.00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35.96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42.38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15.14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2016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17.90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28.00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5.30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6.90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6.10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5.00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29.30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41.00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28.53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2017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endParaRPr lang="zh-CN" sz="1050" kern="100" dirty="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chemeClr val="bg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endParaRPr lang="zh-CN" sz="1050" kern="100">
                        <a:solidFill>
                          <a:schemeClr val="bg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50" kern="10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50" kern="10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50" kern="100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428596" y="2815706"/>
            <a:ext cx="77867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表</a:t>
            </a: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2  2013-2017</a:t>
            </a:r>
            <a:r>
              <a:rPr kumimoji="0" lang="zh-CN" alt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年示范区肥料投入量统计表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都市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市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</TotalTime>
  <Words>3719</Words>
  <Application>Microsoft Office PowerPoint</Application>
  <PresentationFormat>全屏显示(4:3)</PresentationFormat>
  <Paragraphs>303</Paragraphs>
  <Slides>27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27</vt:i4>
      </vt:variant>
    </vt:vector>
  </HeadingPairs>
  <TitlesOfParts>
    <vt:vector size="29" baseType="lpstr">
      <vt:lpstr>自定义设计方案</vt:lpstr>
      <vt:lpstr>都市</vt:lpstr>
      <vt:lpstr>滴灌水肥一体化技术在宁夏农垦 的实践与应用 </vt:lpstr>
      <vt:lpstr>汇报内容</vt:lpstr>
      <vt:lpstr>一、宁夏农垦节水农业基本情况</vt:lpstr>
      <vt:lpstr>（二）宁夏农垦水资源情况</vt:lpstr>
      <vt:lpstr>（三）宁夏农垦高效节水基本情况</vt:lpstr>
      <vt:lpstr>二、宁夏农垦高效节水技术推广成效（以粮饲兼用型玉米为例）</vt:lpstr>
      <vt:lpstr>幻灯片 7</vt:lpstr>
      <vt:lpstr>（二）节水效果显著</vt:lpstr>
      <vt:lpstr>（三）节肥效果显著</vt:lpstr>
      <vt:lpstr>（四）节本增收效果显著</vt:lpstr>
      <vt:lpstr>（五）农业管理水平明显提升</vt:lpstr>
      <vt:lpstr>三、开展滴灌水肥一体化技术推广的主要工作</vt:lpstr>
      <vt:lpstr>幻灯片 13</vt:lpstr>
      <vt:lpstr>幻灯片 14</vt:lpstr>
      <vt:lpstr>（二）开展了滴灌水肥一体化作物养分需求规律的试验研究</vt:lpstr>
      <vt:lpstr>（三）开展了基于滴灌水肥一体化品种筛选试验和示范</vt:lpstr>
      <vt:lpstr>（四）开展玉米群体结构合理调控试验研究</vt:lpstr>
      <vt:lpstr>（五）集成配套各项农机农艺措施，形成了了玉米水肥一体化高产高效栽培模式</vt:lpstr>
      <vt:lpstr>（六）总结完善了滴灌水肥一体化的管理模式 </vt:lpstr>
      <vt:lpstr>（七）滴灌水肥一体化示范区建设</vt:lpstr>
      <vt:lpstr>四、宁夏农垦滴灌水肥一体化主体技术构成</vt:lpstr>
      <vt:lpstr>幻灯片 22</vt:lpstr>
      <vt:lpstr>幻灯片 23</vt:lpstr>
      <vt:lpstr>幻灯片 24</vt:lpstr>
      <vt:lpstr>幻灯片 25</vt:lpstr>
      <vt:lpstr>幻灯片 26</vt:lpstr>
      <vt:lpstr>      谢谢！不到之处，敬请批评指正。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滴灌水肥一体化技术在宁夏农垦的实践与应用</dc:title>
  <dc:creator>xtzj</dc:creator>
  <cp:lastModifiedBy>xtzj</cp:lastModifiedBy>
  <cp:revision>28</cp:revision>
  <dcterms:created xsi:type="dcterms:W3CDTF">2017-08-06T02:22:39Z</dcterms:created>
  <dcterms:modified xsi:type="dcterms:W3CDTF">2017-08-06T06:50:52Z</dcterms:modified>
</cp:coreProperties>
</file>