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08" r:id="rId3"/>
    <p:sldId id="257" r:id="rId4"/>
    <p:sldId id="586" r:id="rId6"/>
    <p:sldId id="587" r:id="rId7"/>
    <p:sldId id="588" r:id="rId8"/>
    <p:sldId id="583" r:id="rId9"/>
    <p:sldId id="350" r:id="rId10"/>
    <p:sldId id="372" r:id="rId11"/>
    <p:sldId id="423" r:id="rId12"/>
    <p:sldId id="377" r:id="rId13"/>
    <p:sldId id="584" r:id="rId14"/>
  </p:sldIdLst>
  <p:sldSz cx="10801350" cy="7200900"/>
  <p:notesSz cx="6858000" cy="9144000"/>
  <p:embeddedFontLst>
    <p:embeddedFont>
      <p:font typeface="Calibri" panose="020F0502020204030204" pitchFamily="34" charset="0"/>
      <p:regular r:id="rId18"/>
      <p:bold r:id="rId19"/>
      <p:italic r:id="rId20"/>
      <p:boldItalic r:id="rId21"/>
    </p:embeddedFont>
    <p:embeddedFont>
      <p:font typeface="微软雅黑" panose="020B0503020204020204" pitchFamily="34" charset="-122"/>
      <p:regular r:id="rId22"/>
    </p:embeddedFont>
    <p:embeddedFont>
      <p:font typeface="Impact" panose="020B0806030902050204" pitchFamily="34" charset="0"/>
      <p:regular r:id="rId23"/>
    </p:embeddedFont>
    <p:embeddedFont>
      <p:font typeface="Latha" panose="020B0604020202020204" pitchFamily="34" charset="0"/>
      <p:regular r:id="rId24"/>
      <p:bold r:id="rId25"/>
    </p:embeddedFont>
    <p:embeddedFont>
      <p:font typeface="Palatino Linotype" panose="02040502050505030304" pitchFamily="18" charset="0"/>
      <p:regular r:id="rId26"/>
      <p:bold r:id="rId27"/>
      <p:italic r:id="rId28"/>
      <p:boldItalic r:id="rId29"/>
    </p:embeddedFont>
    <p:embeddedFont>
      <p:font typeface="黑体" panose="02010609060101010101" pitchFamily="49" charset="-122"/>
      <p:regular r:id="rId30"/>
    </p:embeddedFont>
    <p:embeddedFont>
      <p:font typeface="楷体" panose="02010609060101010101" pitchFamily="49" charset="-122"/>
      <p:regular r:id="rId31"/>
    </p:embeddedFont>
    <p:embeddedFont>
      <p:font typeface="华文新魏" panose="02010800040101010101" pitchFamily="2" charset="-122"/>
      <p:regular r:id="rId32"/>
    </p:embeddedFont>
    <p:embeddedFont>
      <p:font typeface="华文楷体" panose="02010600040101010101" charset="-122"/>
      <p:regular r:id="rId33"/>
    </p:embeddedFont>
  </p:embeddedFontLst>
  <p:defaultTextStyle>
    <a:defPPr>
      <a:defRPr lang="zh-CN"/>
    </a:defPPr>
    <a:lvl1pPr algn="l" defTabSz="1028700" rtl="0" fontAlgn="base">
      <a:spcBef>
        <a:spcPct val="0"/>
      </a:spcBef>
      <a:spcAft>
        <a:spcPct val="0"/>
      </a:spcAft>
      <a:defRPr sz="2000" kern="1200">
        <a:solidFill>
          <a:schemeClr val="tx1"/>
        </a:solidFill>
        <a:latin typeface="Calibri" panose="020F0502020204030204" pitchFamily="34" charset="0"/>
        <a:ea typeface="宋体" panose="02010600030101010101" pitchFamily="2" charset="-122"/>
        <a:cs typeface="+mn-cs"/>
      </a:defRPr>
    </a:lvl1pPr>
    <a:lvl2pPr marL="514350" indent="-57150" algn="l" defTabSz="1028700" rtl="0" fontAlgn="base">
      <a:spcBef>
        <a:spcPct val="0"/>
      </a:spcBef>
      <a:spcAft>
        <a:spcPct val="0"/>
      </a:spcAft>
      <a:defRPr sz="2000" kern="1200">
        <a:solidFill>
          <a:schemeClr val="tx1"/>
        </a:solidFill>
        <a:latin typeface="Calibri" panose="020F0502020204030204" pitchFamily="34" charset="0"/>
        <a:ea typeface="宋体" panose="02010600030101010101" pitchFamily="2" charset="-122"/>
        <a:cs typeface="+mn-cs"/>
      </a:defRPr>
    </a:lvl2pPr>
    <a:lvl3pPr marL="1028700" indent="-114300" algn="l" defTabSz="1028700" rtl="0" fontAlgn="base">
      <a:spcBef>
        <a:spcPct val="0"/>
      </a:spcBef>
      <a:spcAft>
        <a:spcPct val="0"/>
      </a:spcAft>
      <a:defRPr sz="2000" kern="1200">
        <a:solidFill>
          <a:schemeClr val="tx1"/>
        </a:solidFill>
        <a:latin typeface="Calibri" panose="020F0502020204030204" pitchFamily="34" charset="0"/>
        <a:ea typeface="宋体" panose="02010600030101010101" pitchFamily="2" charset="-122"/>
        <a:cs typeface="+mn-cs"/>
      </a:defRPr>
    </a:lvl3pPr>
    <a:lvl4pPr marL="1543050" indent="-171450" algn="l" defTabSz="1028700" rtl="0" fontAlgn="base">
      <a:spcBef>
        <a:spcPct val="0"/>
      </a:spcBef>
      <a:spcAft>
        <a:spcPct val="0"/>
      </a:spcAft>
      <a:defRPr sz="2000" kern="1200">
        <a:solidFill>
          <a:schemeClr val="tx1"/>
        </a:solidFill>
        <a:latin typeface="Calibri" panose="020F0502020204030204" pitchFamily="34" charset="0"/>
        <a:ea typeface="宋体" panose="02010600030101010101" pitchFamily="2" charset="-122"/>
        <a:cs typeface="+mn-cs"/>
      </a:defRPr>
    </a:lvl4pPr>
    <a:lvl5pPr marL="2057400" indent="-228600" algn="l" defTabSz="1028700" rtl="0" fontAlgn="base">
      <a:spcBef>
        <a:spcPct val="0"/>
      </a:spcBef>
      <a:spcAft>
        <a:spcPct val="0"/>
      </a:spcAft>
      <a:defRPr sz="20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B0F0"/>
    <a:srgbClr val="0D0D0D"/>
    <a:srgbClr val="BFBFBF"/>
    <a:srgbClr val="FF6699"/>
    <a:srgbClr val="F2F2F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563" autoAdjust="0"/>
  </p:normalViewPr>
  <p:slideViewPr>
    <p:cSldViewPr>
      <p:cViewPr varScale="1">
        <p:scale>
          <a:sx n="60" d="100"/>
          <a:sy n="60" d="100"/>
        </p:scale>
        <p:origin x="-1314" y="-72"/>
      </p:cViewPr>
      <p:guideLst>
        <p:guide orient="horz" pos="2090"/>
        <p:guide pos="3502"/>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166"/>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font" Target="fonts/font16.fntdata"/><Relationship Id="rId32" Type="http://schemas.openxmlformats.org/officeDocument/2006/relationships/font" Target="fonts/font15.fntdata"/><Relationship Id="rId31" Type="http://schemas.openxmlformats.org/officeDocument/2006/relationships/font" Target="fonts/font14.fntdata"/><Relationship Id="rId30" Type="http://schemas.openxmlformats.org/officeDocument/2006/relationships/font" Target="fonts/font13.fntdata"/><Relationship Id="rId3" Type="http://schemas.openxmlformats.org/officeDocument/2006/relationships/slide" Target="slides/slide1.xml"/><Relationship Id="rId29" Type="http://schemas.openxmlformats.org/officeDocument/2006/relationships/font" Target="fonts/font12.fntdata"/><Relationship Id="rId28" Type="http://schemas.openxmlformats.org/officeDocument/2006/relationships/font" Target="fonts/font11.fntdata"/><Relationship Id="rId27" Type="http://schemas.openxmlformats.org/officeDocument/2006/relationships/font" Target="fonts/font10.fntdata"/><Relationship Id="rId26" Type="http://schemas.openxmlformats.org/officeDocument/2006/relationships/font" Target="fonts/font9.fntdata"/><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zh-CN" altLang="en-US"/>
            <a:t>市场</a:t>
          </a:r>
          <a:endParaRPr lang="zh-CN" altLang="en-US"/>
        </a:p>
        <a:p>
          <a:pPr>
            <a:lnSpc>
              <a:spcPct val="100000"/>
            </a:lnSpc>
            <a:spcBef>
              <a:spcPct val="0"/>
            </a:spcBef>
            <a:spcAft>
              <a:spcPct val="35000"/>
            </a:spcAft>
          </a:pPr>
          <a:r>
            <a:rPr lang="zh-CN" altLang="en-US"/>
            <a:t>配置资源</a:t>
          </a:r>
          <a:r>
            <a:rPr lang="zh-CN" altLang="en-US"/>
            <a:t/>
          </a:r>
          <a:endParaRPr lang="zh-CN" altLang="en-US"/>
        </a:p>
      </dgm:t>
    </dgm:pt>
    <dgm:pt modelId="{AB39B06D-FE6C-48B2-B5B4-77CD0C8CF7AD}" cxnId="{012F2A2B-C1A2-46CE-ACC7-43414765196E}" type="parTrans">
      <dgm:prSet/>
      <dgm:spPr/>
      <dgm:t>
        <a:bodyPr/>
        <a:p>
          <a:endParaRPr lang="zh-CN" altLang="en-US"/>
        </a:p>
      </dgm:t>
    </dgm:pt>
    <dgm:pt modelId="{DF0D1C21-B79E-4875-B7FA-EF183CB48B88}" cxnId="{012F2A2B-C1A2-46CE-ACC7-43414765196E}" type="sibTrans">
      <dgm:prSet/>
      <dgm:spPr/>
      <dgm:t>
        <a:bodyPr/>
        <a:p>
          <a:endParaRPr lang="zh-CN" altLang="en-US"/>
        </a:p>
      </dgm:t>
    </dgm:pt>
    <dgm:pt modelId="{12714FC6-8B41-47E5-91DD-F02D34D23B93}">
      <dgm:prSet phldrT="[文本]"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zh-CN" altLang="en-US"/>
            <a:t>效率</a:t>
          </a:r>
          <a:endParaRPr lang="zh-CN" altLang="en-US"/>
        </a:p>
      </dgm:t>
    </dgm:pt>
    <dgm:pt modelId="{EACD17F5-D793-4A43-B489-D1804D50CFEF}" cxnId="{E6EB819D-49C0-4DF8-9C31-135378CB2178}" type="parTrans">
      <dgm:prSet/>
      <dgm:spPr/>
      <dgm:t>
        <a:bodyPr/>
        <a:p>
          <a:endParaRPr lang="zh-CN" altLang="en-US"/>
        </a:p>
      </dgm:t>
    </dgm:pt>
    <dgm:pt modelId="{FA45D93F-0724-4936-AA45-E6762732A19D}" cxnId="{E6EB819D-49C0-4DF8-9C31-135378CB2178}" type="sibTrans">
      <dgm:prSet/>
      <dgm:spPr/>
      <dgm:t>
        <a:bodyPr/>
        <a:p>
          <a:endParaRPr lang="zh-CN" altLang="en-US"/>
        </a:p>
      </dgm:t>
    </dgm:pt>
    <dgm:pt modelId="{4EC42421-831D-4CD3-8215-2AF4300F9C01}">
      <dgm:prSet phldrT="[文本]"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zh-CN" altLang="en-US"/>
            <a:t>资金</a:t>
          </a:r>
          <a:endParaRPr lang="zh-CN" altLang="en-US"/>
        </a:p>
      </dgm:t>
    </dgm:pt>
    <dgm:pt modelId="{8D5FB264-0A5C-4C3A-85B7-453D9BD837DF}" cxnId="{748D4069-B465-4BBB-A5E1-4F318B636ACA}" type="parTrans">
      <dgm:prSet/>
      <dgm:spPr/>
      <dgm:t>
        <a:bodyPr/>
        <a:p>
          <a:endParaRPr lang="zh-CN" altLang="en-US"/>
        </a:p>
      </dgm:t>
    </dgm:pt>
    <dgm:pt modelId="{A1825131-D805-48C8-BFCE-E45C02E6F5CE}" cxnId="{748D4069-B465-4BBB-A5E1-4F318B636ACA}" type="sibTrans">
      <dgm:prSet/>
      <dgm:spPr/>
      <dgm:t>
        <a:bodyPr/>
        <a:p>
          <a:endParaRPr lang="zh-CN" altLang="en-US"/>
        </a:p>
      </dgm:t>
    </dgm:pt>
    <dgm:pt modelId="{CF717C8A-B40B-4AFF-BF49-65ABB7DF8190}">
      <dgm:prSet phldrT="[文本]" phldr="0" custT="0"/>
      <dgm:spPr/>
      <dgm:t>
        <a:bodyPr vert="horz" wrap="square"/>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a:lnSpc>
              <a:spcPct val="100000"/>
            </a:lnSpc>
            <a:spcBef>
              <a:spcPct val="0"/>
            </a:spcBef>
            <a:spcAft>
              <a:spcPct val="35000"/>
            </a:spcAft>
          </a:pPr>
          <a:r>
            <a:rPr lang="zh-CN" altLang="en-US"/>
            <a:t>公平</a:t>
          </a:r>
          <a:r>
            <a:rPr lang="zh-CN" altLang="en-US"/>
            <a:t/>
          </a:r>
          <a:endParaRPr lang="zh-CN" altLang="en-US"/>
        </a:p>
      </dgm:t>
    </dgm:pt>
    <dgm:pt modelId="{CCF68ADE-40B6-47D0-93C1-88EC13ADC8AC}" cxnId="{FC9A4064-6B7A-407B-B195-307871768F09}" type="parTrans">
      <dgm:prSet/>
      <dgm:spPr/>
      <dgm:t>
        <a:bodyPr/>
        <a:p>
          <a:endParaRPr lang="zh-CN" altLang="en-US"/>
        </a:p>
      </dgm:t>
    </dgm:pt>
    <dgm:pt modelId="{630D3E0B-D1D7-4E1A-8193-515AA5E1866F}" cxnId="{FC9A4064-6B7A-407B-B195-307871768F09}"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3"/>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3">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3"/>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3">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3"/>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3">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012F2A2B-C1A2-46CE-ACC7-43414765196E}" srcId="{A77D31B3-3808-4FBA-8FA4-CC8D448A173E}" destId="{47C757F0-AA23-46BE-9311-EA432CDEEAA1}" srcOrd="0" destOrd="0" parTransId="{AB39B06D-FE6C-48B2-B5B4-77CD0C8CF7AD}" sibTransId="{DF0D1C21-B79E-4875-B7FA-EF183CB48B88}"/>
    <dgm:cxn modelId="{E6EB819D-49C0-4DF8-9C31-135378CB2178}" srcId="{47C757F0-AA23-46BE-9311-EA432CDEEAA1}" destId="{12714FC6-8B41-47E5-91DD-F02D34D23B93}" srcOrd="0" destOrd="0" parTransId="{EACD17F5-D793-4A43-B489-D1804D50CFEF}" sibTransId="{FA45D93F-0724-4936-AA45-E6762732A19D}"/>
    <dgm:cxn modelId="{748D4069-B465-4BBB-A5E1-4F318B636ACA}" srcId="{47C757F0-AA23-46BE-9311-EA432CDEEAA1}" destId="{4EC42421-831D-4CD3-8215-2AF4300F9C01}" srcOrd="1" destOrd="0" parTransId="{8D5FB264-0A5C-4C3A-85B7-453D9BD837DF}" sibTransId="{A1825131-D805-48C8-BFCE-E45C02E6F5CE}"/>
    <dgm:cxn modelId="{FC9A4064-6B7A-407B-B195-307871768F09}" srcId="{47C757F0-AA23-46BE-9311-EA432CDEEAA1}" destId="{CF717C8A-B40B-4AFF-BF49-65ABB7DF8190}" srcOrd="2" destOrd="0" parTransId="{CCF68ADE-40B6-47D0-93C1-88EC13ADC8AC}" sibTransId="{630D3E0B-D1D7-4E1A-8193-515AA5E1866F}"/>
    <dgm:cxn modelId="{541797A3-6E3B-4DC2-B24A-5C7BA6F244FB}" type="presOf" srcId="{A77D31B3-3808-4FBA-8FA4-CC8D448A173E}" destId="{E498DC9C-C5AC-4482-A26F-3B99DC5D79F0}" srcOrd="0" destOrd="0" presId="urn:microsoft.com/office/officeart/2005/8/layout/orgChart1"/>
    <dgm:cxn modelId="{DFB19805-CE1B-4D5C-BFBD-7B1474396CC6}" type="presParOf" srcId="{E498DC9C-C5AC-4482-A26F-3B99DC5D79F0}" destId="{F728C3E8-5128-4BB6-90CC-A86769ECE335}" srcOrd="0" destOrd="0" presId="urn:microsoft.com/office/officeart/2005/8/layout/orgChart1"/>
    <dgm:cxn modelId="{1CEE9E8D-2526-45E0-864A-818BF41F8D35}" type="presParOf" srcId="{F728C3E8-5128-4BB6-90CC-A86769ECE335}" destId="{79147750-B6BF-43FD-83A0-7ACDC9B53EFF}" srcOrd="0" destOrd="0" presId="urn:microsoft.com/office/officeart/2005/8/layout/orgChart1"/>
    <dgm:cxn modelId="{AF7A7B73-F3B5-4FAC-A5EC-4C89F5440970}" type="presOf" srcId="{47C757F0-AA23-46BE-9311-EA432CDEEAA1}" destId="{79147750-B6BF-43FD-83A0-7ACDC9B53EFF}" srcOrd="0" destOrd="0" presId="urn:microsoft.com/office/officeart/2005/8/layout/orgChart1"/>
    <dgm:cxn modelId="{C6D3C44E-A3A5-438C-9EFD-8106B1FDB040}" type="presParOf" srcId="{79147750-B6BF-43FD-83A0-7ACDC9B53EFF}" destId="{AE79172D-D441-42BB-84EA-E3D989670DED}" srcOrd="0" destOrd="0" presId="urn:microsoft.com/office/officeart/2005/8/layout/orgChart1"/>
    <dgm:cxn modelId="{639B698B-2C46-421C-9A1A-05DFB4C44649}" type="presOf" srcId="{47C757F0-AA23-46BE-9311-EA432CDEEAA1}" destId="{AE79172D-D441-42BB-84EA-E3D989670DED}" srcOrd="0" destOrd="0" presId="urn:microsoft.com/office/officeart/2005/8/layout/orgChart1"/>
    <dgm:cxn modelId="{6A529B1A-5413-4486-9FA9-B672357A8D09}" type="presParOf" srcId="{79147750-B6BF-43FD-83A0-7ACDC9B53EFF}" destId="{86420519-308D-4A6A-8FEA-6FB2E39BA448}" srcOrd="1" destOrd="0" presId="urn:microsoft.com/office/officeart/2005/8/layout/orgChart1"/>
    <dgm:cxn modelId="{85212F3E-3598-49BC-826E-0F7F5661E1FB}" type="presOf" srcId="{47C757F0-AA23-46BE-9311-EA432CDEEAA1}" destId="{86420519-308D-4A6A-8FEA-6FB2E39BA448}" srcOrd="0" destOrd="0" presId="urn:microsoft.com/office/officeart/2005/8/layout/orgChart1"/>
    <dgm:cxn modelId="{F6A8BAA7-70D2-4867-A91C-EBBFD5CBA8E3}" type="presParOf" srcId="{F728C3E8-5128-4BB6-90CC-A86769ECE335}" destId="{9A0FF10C-81C7-47CD-A320-768F2009480B}" srcOrd="1" destOrd="0" presId="urn:microsoft.com/office/officeart/2005/8/layout/orgChart1"/>
    <dgm:cxn modelId="{96BDD06A-DCFD-4979-9329-A165635BF145}" type="presParOf" srcId="{9A0FF10C-81C7-47CD-A320-768F2009480B}" destId="{6A259130-4455-44E0-969B-948D1249687E}" srcOrd="0" destOrd="1" presId="urn:microsoft.com/office/officeart/2005/8/layout/orgChart1"/>
    <dgm:cxn modelId="{C4CAF7E1-1E27-45D1-8BA5-8D68993DF047}" type="presOf" srcId="{EACD17F5-D793-4A43-B489-D1804D50CFEF}" destId="{6A259130-4455-44E0-969B-948D1249687E}" srcOrd="0" destOrd="0" presId="urn:microsoft.com/office/officeart/2005/8/layout/orgChart1"/>
    <dgm:cxn modelId="{47DE6821-75E3-4B58-BF33-BC6329D440F1}" type="presParOf" srcId="{9A0FF10C-81C7-47CD-A320-768F2009480B}" destId="{D6C5C065-A308-417C-8ECC-04FC2BEC646C}" srcOrd="1" destOrd="1" presId="urn:microsoft.com/office/officeart/2005/8/layout/orgChart1"/>
    <dgm:cxn modelId="{C7108986-0C17-4507-91D8-20DDB98DE498}" type="presParOf" srcId="{D6C5C065-A308-417C-8ECC-04FC2BEC646C}" destId="{E36491EF-5019-46FD-BC82-1BD579B9EE0E}" srcOrd="0" destOrd="1" presId="urn:microsoft.com/office/officeart/2005/8/layout/orgChart1"/>
    <dgm:cxn modelId="{1C76E8D0-99D3-4E7A-B81D-485EC066DADD}" type="presOf" srcId="{12714FC6-8B41-47E5-91DD-F02D34D23B93}" destId="{E36491EF-5019-46FD-BC82-1BD579B9EE0E}" srcOrd="0" destOrd="0" presId="urn:microsoft.com/office/officeart/2005/8/layout/orgChart1"/>
    <dgm:cxn modelId="{7AECA4B5-0224-4053-B147-6D3513E848B2}" type="presParOf" srcId="{E36491EF-5019-46FD-BC82-1BD579B9EE0E}" destId="{43B7C837-49D6-40CE-BBAB-953D9E4BA7ED}" srcOrd="0" destOrd="0" presId="urn:microsoft.com/office/officeart/2005/8/layout/orgChart1"/>
    <dgm:cxn modelId="{7E94716B-D88B-4CED-B824-D78034A56F5B}" type="presOf" srcId="{12714FC6-8B41-47E5-91DD-F02D34D23B93}" destId="{43B7C837-49D6-40CE-BBAB-953D9E4BA7ED}" srcOrd="0" destOrd="0" presId="urn:microsoft.com/office/officeart/2005/8/layout/orgChart1"/>
    <dgm:cxn modelId="{EF8FD248-80FE-4AE7-9AA4-071E89917139}" type="presParOf" srcId="{E36491EF-5019-46FD-BC82-1BD579B9EE0E}" destId="{9A037140-9B69-4B9F-A134-F2F2EB0F2E32}" srcOrd="1" destOrd="0" presId="urn:microsoft.com/office/officeart/2005/8/layout/orgChart1"/>
    <dgm:cxn modelId="{4174D722-8F31-4ABC-BA7E-9386FC93FE9F}" type="presOf" srcId="{12714FC6-8B41-47E5-91DD-F02D34D23B93}" destId="{9A037140-9B69-4B9F-A134-F2F2EB0F2E32}" srcOrd="0" destOrd="0" presId="urn:microsoft.com/office/officeart/2005/8/layout/orgChart1"/>
    <dgm:cxn modelId="{0FEDEA54-3A2D-4133-BEA5-FAF1A61FE067}" type="presParOf" srcId="{D6C5C065-A308-417C-8ECC-04FC2BEC646C}" destId="{FA37AA5D-87C2-47F6-9B72-B753C073E744}" srcOrd="1" destOrd="1" presId="urn:microsoft.com/office/officeart/2005/8/layout/orgChart1"/>
    <dgm:cxn modelId="{F9DCDE98-489D-48A9-8274-3B6BB7F5C666}" type="presParOf" srcId="{D6C5C065-A308-417C-8ECC-04FC2BEC646C}" destId="{A7309641-2A58-41EA-9E42-56812CF298ED}" srcOrd="2" destOrd="1" presId="urn:microsoft.com/office/officeart/2005/8/layout/orgChart1"/>
    <dgm:cxn modelId="{EDD732BF-C546-4782-A7A6-C3035C54A589}" type="presParOf" srcId="{9A0FF10C-81C7-47CD-A320-768F2009480B}" destId="{F492B679-3C8C-4E72-95A8-8B81298826E7}" srcOrd="2" destOrd="1" presId="urn:microsoft.com/office/officeart/2005/8/layout/orgChart1"/>
    <dgm:cxn modelId="{DF91D60A-0F23-4689-9984-DE8AD6980985}" type="presOf" srcId="{8D5FB264-0A5C-4C3A-85B7-453D9BD837DF}" destId="{F492B679-3C8C-4E72-95A8-8B81298826E7}" srcOrd="0" destOrd="0" presId="urn:microsoft.com/office/officeart/2005/8/layout/orgChart1"/>
    <dgm:cxn modelId="{80F618E4-9970-475A-905E-2A0EFE16A0BF}" type="presParOf" srcId="{9A0FF10C-81C7-47CD-A320-768F2009480B}" destId="{C6F584B9-7EA2-46D8-913B-8F508509ECAB}" srcOrd="3" destOrd="1" presId="urn:microsoft.com/office/officeart/2005/8/layout/orgChart1"/>
    <dgm:cxn modelId="{1926FA45-8B6D-49D2-AF8D-E1C6A8FED09C}" type="presParOf" srcId="{C6F584B9-7EA2-46D8-913B-8F508509ECAB}" destId="{6CAD9CE6-86A1-4F7D-98A6-3AF53F55F9E3}" srcOrd="0" destOrd="3" presId="urn:microsoft.com/office/officeart/2005/8/layout/orgChart1"/>
    <dgm:cxn modelId="{2849B23B-0DAC-4C77-B24D-9B51929177AB}" type="presOf" srcId="{4EC42421-831D-4CD3-8215-2AF4300F9C01}" destId="{6CAD9CE6-86A1-4F7D-98A6-3AF53F55F9E3}" srcOrd="0" destOrd="0" presId="urn:microsoft.com/office/officeart/2005/8/layout/orgChart1"/>
    <dgm:cxn modelId="{38D14C97-5EFA-4B03-87BD-AE1784C92084}" type="presParOf" srcId="{6CAD9CE6-86A1-4F7D-98A6-3AF53F55F9E3}" destId="{08A0D1D2-3A20-4D63-8E35-B7C8B6B16D48}" srcOrd="0" destOrd="0" presId="urn:microsoft.com/office/officeart/2005/8/layout/orgChart1"/>
    <dgm:cxn modelId="{2777A27C-8F5A-4842-85F9-12089B6AE16B}" type="presOf" srcId="{4EC42421-831D-4CD3-8215-2AF4300F9C01}" destId="{08A0D1D2-3A20-4D63-8E35-B7C8B6B16D48}" srcOrd="0" destOrd="0" presId="urn:microsoft.com/office/officeart/2005/8/layout/orgChart1"/>
    <dgm:cxn modelId="{E1D1496B-D6C5-4208-AEB9-49865EE30650}" type="presParOf" srcId="{6CAD9CE6-86A1-4F7D-98A6-3AF53F55F9E3}" destId="{6238C53E-A961-488B-8FBD-6EC13507B069}" srcOrd="1" destOrd="0" presId="urn:microsoft.com/office/officeart/2005/8/layout/orgChart1"/>
    <dgm:cxn modelId="{0546A8CD-8413-49AC-9BB1-857ADE345372}" type="presOf" srcId="{4EC42421-831D-4CD3-8215-2AF4300F9C01}" destId="{6238C53E-A961-488B-8FBD-6EC13507B069}" srcOrd="0" destOrd="0" presId="urn:microsoft.com/office/officeart/2005/8/layout/orgChart1"/>
    <dgm:cxn modelId="{6A8114A2-90E1-42B7-B346-7E8F843BB955}" type="presParOf" srcId="{C6F584B9-7EA2-46D8-913B-8F508509ECAB}" destId="{A9C46FD3-3BE9-4E6E-BFF6-B0B42B13F857}" srcOrd="1" destOrd="3" presId="urn:microsoft.com/office/officeart/2005/8/layout/orgChart1"/>
    <dgm:cxn modelId="{F2F4730B-B2B0-4DD2-8865-D76E1E152272}" type="presParOf" srcId="{C6F584B9-7EA2-46D8-913B-8F508509ECAB}" destId="{A663BBFB-A120-4F5B-82EC-DB644DB9966B}" srcOrd="2" destOrd="3" presId="urn:microsoft.com/office/officeart/2005/8/layout/orgChart1"/>
    <dgm:cxn modelId="{6E67B15B-9B15-4E8C-9B09-18B552CE0B2D}" type="presParOf" srcId="{9A0FF10C-81C7-47CD-A320-768F2009480B}" destId="{AB3A8128-6C86-49B7-B5CC-0153888815E5}" srcOrd="4" destOrd="1" presId="urn:microsoft.com/office/officeart/2005/8/layout/orgChart1"/>
    <dgm:cxn modelId="{F4B07A9D-B1EA-412E-9F3D-8518D890385B}" type="presOf" srcId="{CCF68ADE-40B6-47D0-93C1-88EC13ADC8AC}" destId="{AB3A8128-6C86-49B7-B5CC-0153888815E5}" srcOrd="0" destOrd="0" presId="urn:microsoft.com/office/officeart/2005/8/layout/orgChart1"/>
    <dgm:cxn modelId="{CAEC1ED9-A0A9-44DC-80B6-BCD443F2C8DA}" type="presParOf" srcId="{9A0FF10C-81C7-47CD-A320-768F2009480B}" destId="{1A917F9A-DDE6-4568-B35C-7FABCEF0A586}" srcOrd="5" destOrd="1" presId="urn:microsoft.com/office/officeart/2005/8/layout/orgChart1"/>
    <dgm:cxn modelId="{C0BF6080-84B1-4454-B78E-3F42159989E3}" type="presParOf" srcId="{1A917F9A-DDE6-4568-B35C-7FABCEF0A586}" destId="{FA949B67-3DB7-47FA-97C9-4A653E762F22}" srcOrd="0" destOrd="5" presId="urn:microsoft.com/office/officeart/2005/8/layout/orgChart1"/>
    <dgm:cxn modelId="{D162131C-B0CA-4B32-88CF-78C4B485A18D}" type="presOf" srcId="{CF717C8A-B40B-4AFF-BF49-65ABB7DF8190}" destId="{FA949B67-3DB7-47FA-97C9-4A653E762F22}" srcOrd="0" destOrd="0" presId="urn:microsoft.com/office/officeart/2005/8/layout/orgChart1"/>
    <dgm:cxn modelId="{34AA54D9-4364-4C02-93FF-0440BE5707A4}" type="presParOf" srcId="{FA949B67-3DB7-47FA-97C9-4A653E762F22}" destId="{7D64F4A3-0E55-47AC-A59B-9D5A9DC25552}" srcOrd="0" destOrd="0" presId="urn:microsoft.com/office/officeart/2005/8/layout/orgChart1"/>
    <dgm:cxn modelId="{D627654F-F354-4604-8D05-7609AB2AF0D2}" type="presOf" srcId="{CF717C8A-B40B-4AFF-BF49-65ABB7DF8190}" destId="{7D64F4A3-0E55-47AC-A59B-9D5A9DC25552}" srcOrd="0" destOrd="0" presId="urn:microsoft.com/office/officeart/2005/8/layout/orgChart1"/>
    <dgm:cxn modelId="{636791DC-D9D1-4D60-B198-7FBEC4981EDE}" type="presParOf" srcId="{FA949B67-3DB7-47FA-97C9-4A653E762F22}" destId="{5667CB49-EC34-46BC-AD2D-72F3BD95D049}" srcOrd="1" destOrd="0" presId="urn:microsoft.com/office/officeart/2005/8/layout/orgChart1"/>
    <dgm:cxn modelId="{4E54CEDC-EAA4-4393-B34E-7D95EBE24FE0}" type="presOf" srcId="{CF717C8A-B40B-4AFF-BF49-65ABB7DF8190}" destId="{5667CB49-EC34-46BC-AD2D-72F3BD95D049}" srcOrd="0" destOrd="0" presId="urn:microsoft.com/office/officeart/2005/8/layout/orgChart1"/>
    <dgm:cxn modelId="{BDE00CDC-657B-4332-96B1-407CDA590749}" type="presParOf" srcId="{1A917F9A-DDE6-4568-B35C-7FABCEF0A586}" destId="{EB3A10DA-2FA4-4DAD-8341-8078D7F83716}" srcOrd="1" destOrd="5" presId="urn:microsoft.com/office/officeart/2005/8/layout/orgChart1"/>
    <dgm:cxn modelId="{0EFCEB97-12C1-40C9-92DB-33F1A085C2EB}" type="presParOf" srcId="{1A917F9A-DDE6-4568-B35C-7FABCEF0A586}" destId="{B05C5608-85C8-433E-A928-1755312B673B}" srcOrd="2" destOrd="5" presId="urn:microsoft.com/office/officeart/2005/8/layout/orgChart1"/>
    <dgm:cxn modelId="{4415E731-3490-4723-8784-6D6498B046EB}"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4629785"/>
        <a:chOff x="0" y="0"/>
        <a:chExt cx="8128000" cy="4629785"/>
      </a:xfrm>
    </dsp:grpSpPr>
    <dsp:sp>
      <dsp:nvSpPr>
        <dsp:cNvPr id="5" name="任意多边形 4"/>
        <dsp:cNvSpPr/>
      </dsp:nvSpPr>
      <dsp:spPr bwMode="white">
        <a:xfrm>
          <a:off x="1188304" y="2065349"/>
          <a:ext cx="2875696" cy="499088"/>
        </a:xfrm>
        <a:custGeom>
          <a:avLst/>
          <a:gdLst/>
          <a:ahLst/>
          <a:cxnLst/>
          <a:pathLst>
            <a:path w="4529" h="786">
              <a:moveTo>
                <a:pt x="4529" y="0"/>
              </a:moveTo>
              <a:lnTo>
                <a:pt x="4529" y="393"/>
              </a:lnTo>
              <a:lnTo>
                <a:pt x="0" y="393"/>
              </a:lnTo>
              <a:lnTo>
                <a:pt x="0" y="786"/>
              </a:lnTo>
            </a:path>
          </a:pathLst>
        </a:custGeom>
      </dsp:spPr>
      <dsp:style>
        <a:lnRef idx="2">
          <a:schemeClr val="accent1">
            <a:shade val="60000"/>
          </a:schemeClr>
        </a:lnRef>
        <a:fillRef idx="0">
          <a:schemeClr val="accent1"/>
        </a:fillRef>
        <a:effectRef idx="0">
          <a:scrgbClr r="0" g="0" b="0"/>
        </a:effectRef>
        <a:fontRef idx="minor"/>
      </dsp:style>
      <dsp:txXfrm>
        <a:off x="1188304" y="2065349"/>
        <a:ext cx="2875696" cy="499088"/>
      </dsp:txXfrm>
    </dsp:sp>
    <dsp:sp>
      <dsp:nvSpPr>
        <dsp:cNvPr id="8" name="任意多边形 7"/>
        <dsp:cNvSpPr/>
      </dsp:nvSpPr>
      <dsp:spPr bwMode="white">
        <a:xfrm>
          <a:off x="4064000" y="2065349"/>
          <a:ext cx="0" cy="499088"/>
        </a:xfrm>
        <a:custGeom>
          <a:avLst/>
          <a:gdLst/>
          <a:ahLst/>
          <a:cxnLst/>
          <a:pathLst>
            <a:path h="786">
              <a:moveTo>
                <a:pt x="0" y="0"/>
              </a:moveTo>
              <a:lnTo>
                <a:pt x="0" y="786"/>
              </a:lnTo>
            </a:path>
          </a:pathLst>
        </a:custGeom>
      </dsp:spPr>
      <dsp:style>
        <a:lnRef idx="2">
          <a:schemeClr val="accent1">
            <a:shade val="60000"/>
          </a:schemeClr>
        </a:lnRef>
        <a:fillRef idx="0">
          <a:schemeClr val="accent1"/>
        </a:fillRef>
        <a:effectRef idx="0">
          <a:scrgbClr r="0" g="0" b="0"/>
        </a:effectRef>
        <a:fontRef idx="minor"/>
      </dsp:style>
      <dsp:txXfrm>
        <a:off x="4064000" y="2065349"/>
        <a:ext cx="0" cy="499088"/>
      </dsp:txXfrm>
    </dsp:sp>
    <dsp:sp>
      <dsp:nvSpPr>
        <dsp:cNvPr id="11" name="任意多边形 10"/>
        <dsp:cNvSpPr/>
      </dsp:nvSpPr>
      <dsp:spPr bwMode="white">
        <a:xfrm>
          <a:off x="4064000" y="2065349"/>
          <a:ext cx="2875696" cy="499088"/>
        </a:xfrm>
        <a:custGeom>
          <a:avLst/>
          <a:gdLst/>
          <a:ahLst/>
          <a:cxnLst/>
          <a:pathLst>
            <a:path w="4529" h="786">
              <a:moveTo>
                <a:pt x="0" y="0"/>
              </a:moveTo>
              <a:lnTo>
                <a:pt x="0" y="393"/>
              </a:lnTo>
              <a:lnTo>
                <a:pt x="4529" y="393"/>
              </a:lnTo>
              <a:lnTo>
                <a:pt x="4529" y="786"/>
              </a:lnTo>
            </a:path>
          </a:pathLst>
        </a:custGeom>
      </dsp:spPr>
      <dsp:style>
        <a:lnRef idx="2">
          <a:schemeClr val="accent1">
            <a:shade val="60000"/>
          </a:schemeClr>
        </a:lnRef>
        <a:fillRef idx="0">
          <a:schemeClr val="accent1"/>
        </a:fillRef>
        <a:effectRef idx="0">
          <a:scrgbClr r="0" g="0" b="0"/>
        </a:effectRef>
        <a:fontRef idx="minor"/>
      </dsp:style>
      <dsp:txXfrm>
        <a:off x="4064000" y="2065349"/>
        <a:ext cx="2875696" cy="499088"/>
      </dsp:txXfrm>
    </dsp:sp>
    <dsp:sp>
      <dsp:nvSpPr>
        <dsp:cNvPr id="3" name="矩形 2"/>
        <dsp:cNvSpPr/>
      </dsp:nvSpPr>
      <dsp:spPr bwMode="white">
        <a:xfrm>
          <a:off x="2875696" y="877045"/>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a:t>市场</a:t>
          </a:r>
          <a:endParaRPr lang="zh-CN" altLang="en-US"/>
        </a:p>
        <a:p>
          <a:pPr lvl="0">
            <a:lnSpc>
              <a:spcPct val="100000"/>
            </a:lnSpc>
            <a:spcBef>
              <a:spcPct val="0"/>
            </a:spcBef>
            <a:spcAft>
              <a:spcPct val="35000"/>
            </a:spcAft>
          </a:pPr>
          <a:r>
            <a:rPr lang="zh-CN" altLang="en-US"/>
            <a:t>配置资源</a:t>
          </a:r>
          <a:endParaRPr lang="zh-CN" altLang="en-US"/>
        </a:p>
      </dsp:txBody>
      <dsp:txXfrm>
        <a:off x="2875696" y="877045"/>
        <a:ext cx="2376608" cy="1188304"/>
      </dsp:txXfrm>
    </dsp:sp>
    <dsp:sp>
      <dsp:nvSpPr>
        <dsp:cNvPr id="6" name="矩形 5"/>
        <dsp:cNvSpPr/>
      </dsp:nvSpPr>
      <dsp:spPr bwMode="white">
        <a:xfrm>
          <a:off x="0" y="2564436"/>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效率</a:t>
          </a:r>
          <a:endParaRPr lang="zh-CN" altLang="en-US"/>
        </a:p>
      </dsp:txBody>
      <dsp:txXfrm>
        <a:off x="0" y="2564436"/>
        <a:ext cx="2376608" cy="1188304"/>
      </dsp:txXfrm>
    </dsp:sp>
    <dsp:sp>
      <dsp:nvSpPr>
        <dsp:cNvPr id="9" name="矩形 8"/>
        <dsp:cNvSpPr/>
      </dsp:nvSpPr>
      <dsp:spPr bwMode="white">
        <a:xfrm>
          <a:off x="2875696" y="2564436"/>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资金</a:t>
          </a:r>
          <a:endParaRPr lang="zh-CN" altLang="en-US"/>
        </a:p>
      </dsp:txBody>
      <dsp:txXfrm>
        <a:off x="2875696" y="2564436"/>
        <a:ext cx="2376608" cy="1188304"/>
      </dsp:txXfrm>
    </dsp:sp>
    <dsp:sp>
      <dsp:nvSpPr>
        <dsp:cNvPr id="12" name="矩形 11"/>
        <dsp:cNvSpPr/>
      </dsp:nvSpPr>
      <dsp:spPr bwMode="white">
        <a:xfrm>
          <a:off x="5751392" y="2564436"/>
          <a:ext cx="2376608" cy="1188304"/>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9685" tIns="19685" rIns="19685" bIns="19685"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en-US"/>
            <a:t>公平</a:t>
          </a:r>
          <a:endParaRPr lang="zh-CN" altLang="en-US"/>
        </a:p>
      </dsp:txBody>
      <dsp:txXfrm>
        <a:off x="5751392" y="2564436"/>
        <a:ext cx="2376608" cy="1188304"/>
      </dsp:txXfrm>
    </dsp:sp>
    <dsp:sp>
      <dsp:nvSpPr>
        <dsp:cNvPr id="4" name="矩形 3" hidden="1"/>
        <dsp:cNvSpPr/>
      </dsp:nvSpPr>
      <dsp:spPr bwMode="white">
        <a:xfrm>
          <a:off x="2875696" y="877045"/>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877045"/>
        <a:ext cx="475322" cy="1188304"/>
      </dsp:txXfrm>
    </dsp:sp>
    <dsp:sp>
      <dsp:nvSpPr>
        <dsp:cNvPr id="7" name="矩形 6" hidden="1"/>
        <dsp:cNvSpPr/>
      </dsp:nvSpPr>
      <dsp:spPr bwMode="white">
        <a:xfrm>
          <a:off x="0" y="2564436"/>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0" y="2564436"/>
        <a:ext cx="475322" cy="1188304"/>
      </dsp:txXfrm>
    </dsp:sp>
    <dsp:sp>
      <dsp:nvSpPr>
        <dsp:cNvPr id="10" name="矩形 9" hidden="1"/>
        <dsp:cNvSpPr/>
      </dsp:nvSpPr>
      <dsp:spPr bwMode="white">
        <a:xfrm>
          <a:off x="2875696" y="2564436"/>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2875696" y="2564436"/>
        <a:ext cx="475322" cy="1188304"/>
      </dsp:txXfrm>
    </dsp:sp>
    <dsp:sp>
      <dsp:nvSpPr>
        <dsp:cNvPr id="13" name="矩形 12" hidden="1"/>
        <dsp:cNvSpPr/>
      </dsp:nvSpPr>
      <dsp:spPr bwMode="white">
        <a:xfrm>
          <a:off x="5751392" y="2564436"/>
          <a:ext cx="475322" cy="1188304"/>
        </a:xfrm>
        <a:prstGeom prst="rect">
          <a:avLst/>
        </a:prstGeom>
      </dsp:spPr>
      <dsp:style>
        <a:lnRef idx="2">
          <a:schemeClr val="lt1"/>
        </a:lnRef>
        <a:fillRef idx="1">
          <a:schemeClr val="accent1"/>
        </a:fillRef>
        <a:effectRef idx="0">
          <a:scrgbClr r="0" g="0" b="0"/>
        </a:effectRef>
        <a:fontRef idx="minor">
          <a:schemeClr val="lt1"/>
        </a:fontRef>
      </dsp:style>
      <dsp:txXfrm>
        <a:off x="5751392" y="2564436"/>
        <a:ext cx="475322" cy="11883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F5F2AB1-250C-4A5A-8B3C-A621A695738E}" type="datetimeFigureOut">
              <a:rPr lang="zh-CN" altLang="en-US"/>
            </a:fld>
            <a:endParaRPr lang="zh-CN" altLang="en-US"/>
          </a:p>
        </p:txBody>
      </p:sp>
      <p:sp>
        <p:nvSpPr>
          <p:cNvPr id="4" name="幻灯片图像占位符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0617191-BD4C-4A2F-B36C-3020F5643C2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1028700" rtl="0" eaLnBrk="0" fontAlgn="base" hangingPunct="0">
      <a:spcBef>
        <a:spcPct val="30000"/>
      </a:spcBef>
      <a:spcAft>
        <a:spcPct val="0"/>
      </a:spcAft>
      <a:defRPr sz="1400" kern="1200">
        <a:solidFill>
          <a:schemeClr val="tx1"/>
        </a:solidFill>
        <a:latin typeface="+mn-lt"/>
        <a:ea typeface="+mn-ea"/>
        <a:cs typeface="+mn-cs"/>
      </a:defRPr>
    </a:lvl1pPr>
    <a:lvl2pPr marL="514350" algn="l" defTabSz="1028700" rtl="0" eaLnBrk="0" fontAlgn="base" hangingPunct="0">
      <a:spcBef>
        <a:spcPct val="30000"/>
      </a:spcBef>
      <a:spcAft>
        <a:spcPct val="0"/>
      </a:spcAft>
      <a:defRPr sz="1400" kern="1200">
        <a:solidFill>
          <a:schemeClr val="tx1"/>
        </a:solidFill>
        <a:latin typeface="+mn-lt"/>
        <a:ea typeface="+mn-ea"/>
        <a:cs typeface="+mn-cs"/>
      </a:defRPr>
    </a:lvl2pPr>
    <a:lvl3pPr marL="1028700" algn="l" defTabSz="1028700" rtl="0" eaLnBrk="0" fontAlgn="base" hangingPunct="0">
      <a:spcBef>
        <a:spcPct val="30000"/>
      </a:spcBef>
      <a:spcAft>
        <a:spcPct val="0"/>
      </a:spcAft>
      <a:defRPr sz="1400" kern="1200">
        <a:solidFill>
          <a:schemeClr val="tx1"/>
        </a:solidFill>
        <a:latin typeface="+mn-lt"/>
        <a:ea typeface="+mn-ea"/>
        <a:cs typeface="+mn-cs"/>
      </a:defRPr>
    </a:lvl3pPr>
    <a:lvl4pPr marL="1543050" algn="l" defTabSz="1028700" rtl="0" eaLnBrk="0" fontAlgn="base" hangingPunct="0">
      <a:spcBef>
        <a:spcPct val="30000"/>
      </a:spcBef>
      <a:spcAft>
        <a:spcPct val="0"/>
      </a:spcAft>
      <a:defRPr sz="1400" kern="1200">
        <a:solidFill>
          <a:schemeClr val="tx1"/>
        </a:solidFill>
        <a:latin typeface="+mn-lt"/>
        <a:ea typeface="+mn-ea"/>
        <a:cs typeface="+mn-cs"/>
      </a:defRPr>
    </a:lvl4pPr>
    <a:lvl5pPr marL="2057400" algn="l" defTabSz="1028700" rtl="0" eaLnBrk="0" fontAlgn="base" hangingPunct="0">
      <a:spcBef>
        <a:spcPct val="30000"/>
      </a:spcBef>
      <a:spcAft>
        <a:spcPct val="0"/>
      </a:spcAft>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741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7B630E3-D36C-40B1-A66E-57372AF0C43B}" type="slidenum">
              <a:rPr lang="zh-CN" altLang="en-US" smtClean="0"/>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236947"/>
            <a:ext cx="9181148" cy="1543526"/>
          </a:xfrm>
        </p:spPr>
        <p:txBody>
          <a:bodyPr/>
          <a:lstStyle>
            <a:lvl1pPr>
              <a:defRPr>
                <a:solidFill>
                  <a:schemeClr val="tx2">
                    <a:lumMod val="75000"/>
                  </a:schemeClr>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4080510"/>
            <a:ext cx="7560945" cy="1840230"/>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7E2CAD6-32F0-4707-A836-F35BD4558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19685" y="6904990"/>
            <a:ext cx="790575" cy="384175"/>
          </a:xfrm>
        </p:spPr>
        <p:txBody>
          <a:bodyPr/>
          <a:lstStyle>
            <a:lvl1pPr algn="l">
              <a:defRPr sz="1600">
                <a:solidFill>
                  <a:schemeClr val="tx2">
                    <a:lumMod val="75000"/>
                  </a:schemeClr>
                </a:solidFill>
                <a:latin typeface="微软雅黑" panose="020B0503020204020204" pitchFamily="34" charset="-122"/>
                <a:ea typeface="微软雅黑" panose="020B0503020204020204" pitchFamily="34" charset="-122"/>
              </a:defRPr>
            </a:lvl1pPr>
          </a:lstStyle>
          <a:p>
            <a:pPr>
              <a:defRPr/>
            </a:pPr>
            <a:fld id="{9A4DBB69-40A3-42CB-840D-B2A48FFB9206}" type="slidenum">
              <a:rPr lang="zh-CN" altLang="en-US"/>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1C8313-79A3-4F4A-BE00-9C2E093B3E9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A0E03F-F961-4E2B-B458-E66ECC15EF6F}" type="slidenum">
              <a:rPr lang="zh-CN" altLang="en-US"/>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88371"/>
            <a:ext cx="2430304" cy="614410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40067" y="288371"/>
            <a:ext cx="7110889" cy="614410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2061485-D773-448A-A579-FC2975D4E3A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30D8294-537F-41C6-A4C3-CEF6D8F88F09}" type="slidenum">
              <a:rPr lang="zh-CN" altLang="en-US"/>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2">
                    <a:lumMod val="75000"/>
                  </a:schemeClr>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364AA1A-08FD-4CB9-8289-E01CB5572AD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0" y="6884670"/>
            <a:ext cx="798830" cy="384175"/>
          </a:xfrm>
        </p:spPr>
        <p:txBody>
          <a:bodyPr/>
          <a:lstStyle>
            <a:lvl1pPr>
              <a:defRPr>
                <a:solidFill>
                  <a:schemeClr val="tx1">
                    <a:lumMod val="95000"/>
                    <a:lumOff val="5000"/>
                  </a:schemeClr>
                </a:solidFill>
              </a:defRPr>
            </a:lvl1pPr>
          </a:lstStyle>
          <a:p>
            <a:pPr>
              <a:defRPr/>
            </a:pPr>
            <a:fld id="{E4B5437A-9C1F-4A9E-B53B-D9D22DBA23DA}" type="slidenum">
              <a:rPr lang="zh-CN" altLang="en-US"/>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627245"/>
            <a:ext cx="9181148" cy="1430179"/>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3052049"/>
            <a:ext cx="9181148" cy="157519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1163DA41-0C11-44A1-B1E2-C1237CC4431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0007E2B-8698-479E-89A6-57FAE8B00F3A}" type="slidenum">
              <a:rPr lang="zh-CN" altLang="en-US"/>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40068"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490686" y="1680211"/>
            <a:ext cx="4770596" cy="4752261"/>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4FFEE5B-CB05-476C-A329-B7B11339CD0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716C87-60E6-473D-BFF5-ACE51F8C1D65}" type="slidenum">
              <a:rPr lang="zh-CN" altLang="en-US"/>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611869"/>
            <a:ext cx="4772472"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40068" y="2283619"/>
            <a:ext cx="4772472"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486936" y="1611869"/>
            <a:ext cx="4774347" cy="671750"/>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486936" y="2283619"/>
            <a:ext cx="4774347" cy="4148852"/>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AEA1296-CC32-4385-92FA-07A7AEB041A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CF47A1E-F744-4036-906B-EE35E580AD7F}" type="slidenum">
              <a:rPr lang="zh-CN" altLang="en-US"/>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1E6C913-7AD5-44E5-89F4-97D4DDA3D4F4}"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6D2924B-C273-428C-96C6-CFD334A440AF}" type="slidenum">
              <a:rPr lang="zh-CN" altLang="en-US"/>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F966900-8FBA-47D6-B108-DFD8B9E1634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EBF95E8-820F-4911-9850-4707C94B9C77}" type="slidenum">
              <a:rPr lang="zh-CN" altLang="en-US"/>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86702"/>
            <a:ext cx="3553570" cy="1220153"/>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86703"/>
            <a:ext cx="6038255" cy="614576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40068" y="1506856"/>
            <a:ext cx="3553570" cy="4925616"/>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B2D50DA-FC5F-4E1E-A6DF-94B62DBEA09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B31C22B-0FBA-49ED-B629-2221DFFF871C}" type="slidenum">
              <a:rPr lang="zh-CN" altLang="en-US"/>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5040630"/>
            <a:ext cx="6480810" cy="595075"/>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0" y="643414"/>
            <a:ext cx="6480810" cy="4320540"/>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zh-CN" altLang="en-US" noProof="0"/>
          </a:p>
        </p:txBody>
      </p:sp>
      <p:sp>
        <p:nvSpPr>
          <p:cNvPr id="4" name="文本占位符 3"/>
          <p:cNvSpPr>
            <a:spLocks noGrp="1"/>
          </p:cNvSpPr>
          <p:nvPr>
            <p:ph type="body" sz="half" idx="2"/>
          </p:nvPr>
        </p:nvSpPr>
        <p:spPr>
          <a:xfrm>
            <a:off x="2117140" y="5635705"/>
            <a:ext cx="6480810" cy="84510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300BFC10-F08D-45BB-BAAB-1F9B875F0E7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F8F9A2F-73E5-46C8-A18C-9E16DACE5A09}" type="slidenum">
              <a:rPr lang="zh-CN" altLang="en-US"/>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95300" y="450850"/>
            <a:ext cx="9720263" cy="569913"/>
          </a:xfrm>
          <a:prstGeom prst="rect">
            <a:avLst/>
          </a:prstGeom>
          <a:noFill/>
          <a:ln w="9525">
            <a:noFill/>
            <a:miter lim="800000"/>
          </a:ln>
        </p:spPr>
        <p:txBody>
          <a:bodyPr vert="horz" wrap="square" lIns="102870" tIns="51435" rIns="102870" bIns="5143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95300" y="1373188"/>
            <a:ext cx="9720263" cy="4751387"/>
          </a:xfrm>
          <a:prstGeom prst="rect">
            <a:avLst/>
          </a:prstGeom>
          <a:noFill/>
          <a:ln w="9525">
            <a:noFill/>
            <a:miter lim="800000"/>
          </a:ln>
        </p:spPr>
        <p:txBody>
          <a:bodyPr vert="horz" wrap="square" lIns="102870" tIns="51435" rIns="102870" bIns="5143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539750" y="6673850"/>
            <a:ext cx="2520950" cy="384175"/>
          </a:xfrm>
          <a:prstGeom prst="rect">
            <a:avLst/>
          </a:prstGeom>
        </p:spPr>
        <p:txBody>
          <a:bodyPr vert="horz" lIns="102870" tIns="51435" rIns="102870" bIns="51435"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fld id="{262D5C02-B012-408A-89B2-E4324584A022}" type="datetimeFigureOut">
              <a:rPr lang="zh-CN" altLang="en-US"/>
            </a:fld>
            <a:endParaRPr lang="zh-CN" altLang="en-US"/>
          </a:p>
        </p:txBody>
      </p:sp>
      <p:sp>
        <p:nvSpPr>
          <p:cNvPr id="5" name="页脚占位符 4"/>
          <p:cNvSpPr>
            <a:spLocks noGrp="1"/>
          </p:cNvSpPr>
          <p:nvPr>
            <p:ph type="ftr" sz="quarter" idx="3"/>
          </p:nvPr>
        </p:nvSpPr>
        <p:spPr>
          <a:xfrm>
            <a:off x="3690938" y="6673850"/>
            <a:ext cx="3419475" cy="384175"/>
          </a:xfrm>
          <a:prstGeom prst="rect">
            <a:avLst/>
          </a:prstGeom>
        </p:spPr>
        <p:txBody>
          <a:bodyPr vert="horz" lIns="102870" tIns="51435" rIns="102870" bIns="51435" rtlCol="0" anchor="ctr"/>
          <a:lstStyle>
            <a:lvl1pPr algn="ctr" fontAlgn="auto">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0" y="6840855"/>
            <a:ext cx="798830" cy="384175"/>
          </a:xfrm>
          <a:prstGeom prst="rect">
            <a:avLst/>
          </a:prstGeom>
        </p:spPr>
        <p:txBody>
          <a:bodyPr vert="horz" lIns="102870" tIns="51435" rIns="102870" bIns="51435" rtlCol="0" anchor="ctr"/>
          <a:lstStyle>
            <a:lvl1pPr algn="l" fontAlgn="auto">
              <a:spcBef>
                <a:spcPts val="0"/>
              </a:spcBef>
              <a:spcAft>
                <a:spcPts val="0"/>
              </a:spcAft>
              <a:defRPr sz="1600">
                <a:solidFill>
                  <a:schemeClr val="tx1">
                    <a:tint val="75000"/>
                  </a:schemeClr>
                </a:solidFill>
                <a:latin typeface="微软雅黑" panose="020B0503020204020204" pitchFamily="34" charset="-122"/>
                <a:ea typeface="微软雅黑" panose="020B0503020204020204" pitchFamily="34" charset="-122"/>
              </a:defRPr>
            </a:lvl1pPr>
          </a:lstStyle>
          <a:p>
            <a:pPr>
              <a:defRPr/>
            </a:pPr>
            <a:fld id="{35F4011A-4233-4A29-9CDF-8EFD872670D3}" type="slidenum">
              <a:rPr lang="zh-CN" altLang="en-US"/>
            </a:fld>
            <a:endParaRPr lang="zh-CN" altLang="en-US"/>
          </a:p>
        </p:txBody>
      </p:sp>
      <p:sp>
        <p:nvSpPr>
          <p:cNvPr id="7" name="矩形 6"/>
          <p:cNvSpPr/>
          <p:nvPr userDrawn="1"/>
        </p:nvSpPr>
        <p:spPr>
          <a:xfrm>
            <a:off x="0" y="6840538"/>
            <a:ext cx="10801350" cy="95250"/>
          </a:xfrm>
          <a:prstGeom prst="rect">
            <a:avLst/>
          </a:prstGeom>
          <a:solidFill>
            <a:schemeClr val="tx2">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032" name="TextBox 7"/>
          <p:cNvSpPr txBox="1">
            <a:spLocks noChangeArrowheads="1"/>
          </p:cNvSpPr>
          <p:nvPr userDrawn="1"/>
        </p:nvSpPr>
        <p:spPr bwMode="auto">
          <a:xfrm>
            <a:off x="8696325" y="6624638"/>
            <a:ext cx="782320" cy="518160"/>
          </a:xfrm>
          <a:prstGeom prst="rect">
            <a:avLst/>
          </a:prstGeom>
          <a:solidFill>
            <a:schemeClr val="bg1"/>
          </a:solidFill>
          <a:ln>
            <a:noFill/>
          </a:ln>
        </p:spPr>
        <p:txBody>
          <a:bodyPr wrap="non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defRPr/>
            </a:pPr>
            <a:r>
              <a:rPr lang="en-US" altLang="zh-CN" sz="2700" smtClean="0">
                <a:solidFill>
                  <a:schemeClr val="tx2">
                    <a:lumMod val="75000"/>
                  </a:schemeClr>
                </a:solidFill>
                <a:latin typeface="Impact" panose="020B0806030902050204" pitchFamily="34" charset="0"/>
              </a:rPr>
              <a:t>PPP</a:t>
            </a:r>
            <a:r>
              <a:rPr lang="en-US" altLang="zh-CN" sz="2700" smtClean="0">
                <a:solidFill>
                  <a:srgbClr val="00B0F0"/>
                </a:solidFill>
                <a:latin typeface="Impact" panose="020B0806030902050204" pitchFamily="34" charset="0"/>
              </a:rPr>
              <a:t> </a:t>
            </a:r>
            <a:endParaRPr lang="en-US" altLang="zh-CN" sz="2700" smtClean="0">
              <a:solidFill>
                <a:srgbClr val="00B0F0"/>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1028700" rtl="0" eaLnBrk="0" fontAlgn="base" hangingPunct="0">
        <a:spcBef>
          <a:spcPct val="0"/>
        </a:spcBef>
        <a:spcAft>
          <a:spcPct val="0"/>
        </a:spcAft>
        <a:defRPr sz="2700" b="1" kern="1200">
          <a:solidFill>
            <a:schemeClr val="tx2">
              <a:lumMod val="75000"/>
            </a:schemeClr>
          </a:solidFill>
          <a:latin typeface="微软雅黑" panose="020B0503020204020204" pitchFamily="34" charset="-122"/>
          <a:ea typeface="微软雅黑" panose="020B0503020204020204" pitchFamily="34" charset="-122"/>
          <a:cs typeface="+mj-cs"/>
        </a:defRPr>
      </a:lvl1pPr>
      <a:lvl2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2pPr>
      <a:lvl3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3pPr>
      <a:lvl4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4pPr>
      <a:lvl5pPr algn="l" defTabSz="1028700"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5pPr>
      <a:lvl6pPr marL="4572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6pPr>
      <a:lvl7pPr marL="9144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7pPr>
      <a:lvl8pPr marL="13716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8pPr>
      <a:lvl9pPr marL="1828800" algn="l" defTabSz="1028700" rtl="0" fontAlgn="base">
        <a:spcBef>
          <a:spcPct val="0"/>
        </a:spcBef>
        <a:spcAft>
          <a:spcPct val="0"/>
        </a:spcAft>
        <a:defRPr sz="2700" b="1">
          <a:solidFill>
            <a:srgbClr val="00B0F0"/>
          </a:solidFill>
          <a:latin typeface="微软雅黑" panose="020B0503020204020204" pitchFamily="34" charset="-122"/>
          <a:ea typeface="微软雅黑" panose="020B0503020204020204" pitchFamily="34" charset="-122"/>
        </a:defRPr>
      </a:lvl9pPr>
    </p:titleStyle>
    <p:bodyStyle>
      <a:lvl1pPr marL="386080" indent="-386080" algn="l" defTabSz="1028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5025" indent="-320675" algn="l" defTabSz="1028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285875" indent="-257175" algn="l" defTabSz="1028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00225" indent="-257175" algn="l" defTabSz="1028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14575" indent="-257175" algn="l" defTabSz="1028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635" y="3526155"/>
            <a:ext cx="10827385" cy="1753235"/>
          </a:xfrm>
          <a:prstGeom prst="rect">
            <a:avLst/>
          </a:prstGeom>
          <a:noFill/>
        </p:spPr>
        <p:txBody>
          <a:bodyPr wrap="square">
            <a:spAutoFit/>
          </a:bodyPr>
          <a:lstStyle/>
          <a:p>
            <a:pPr algn="ctr">
              <a:defRPr/>
            </a:pPr>
            <a:r>
              <a:rPr sz="5400" b="1" dirty="0" smtClean="0">
                <a:solidFill>
                  <a:schemeClr val="tx1">
                    <a:lumMod val="75000"/>
                    <a:lumOff val="25000"/>
                  </a:schemeClr>
                </a:solidFill>
                <a:latin typeface="微软雅黑" panose="020B0503020204020204" pitchFamily="34" charset="-122"/>
                <a:ea typeface="微软雅黑" panose="020B0503020204020204" pitchFamily="34" charset="-122"/>
              </a:rPr>
              <a:t>中央及自治区水利投融资改革趋势及相关政策解读</a:t>
            </a:r>
            <a:endParaRPr sz="5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590585" y="5715685"/>
            <a:ext cx="1785620" cy="398780"/>
          </a:xfrm>
          <a:prstGeom prst="rect">
            <a:avLst/>
          </a:prstGeom>
        </p:spPr>
        <p:txBody>
          <a:bodyPr wrap="square">
            <a:spAutoFit/>
          </a:bodyPr>
          <a:lstStyle/>
          <a:p>
            <a:pPr lvl="0" algn="just" eaLnBrk="1" hangingPunct="1"/>
            <a:r>
              <a:rPr lang="en-US" altLang="zh-CN" dirty="0" smtClean="0">
                <a:solidFill>
                  <a:schemeClr val="bg1">
                    <a:lumMod val="65000"/>
                  </a:schemeClr>
                </a:solidFill>
              </a:rPr>
              <a:t>2017.09.21</a:t>
            </a:r>
            <a:endParaRPr lang="en-US" altLang="zh-CN" dirty="0">
              <a:solidFill>
                <a:schemeClr val="bg1">
                  <a:lumMod val="65000"/>
                </a:schemeClr>
              </a:solidFill>
            </a:endParaRPr>
          </a:p>
        </p:txBody>
      </p:sp>
      <p:sp>
        <p:nvSpPr>
          <p:cNvPr id="14341" name="TextBox 7"/>
          <p:cNvSpPr>
            <a:spLocks noChangeArrowheads="1"/>
          </p:cNvSpPr>
          <p:nvPr/>
        </p:nvSpPr>
        <p:spPr bwMode="auto">
          <a:xfrm>
            <a:off x="4500575" y="5220630"/>
            <a:ext cx="1397000" cy="518160"/>
          </a:xfrm>
          <a:prstGeom prst="rect">
            <a:avLst/>
          </a:prstGeom>
        </p:spPr>
        <p:txBody>
          <a:bodyPr wrap="square">
            <a:spAutoFit/>
          </a:bodyPr>
          <a:lstStyle/>
          <a:p>
            <a:pPr lvl="0" algn="r"/>
            <a:r>
              <a:rPr lang="zh-CN" altLang="en-US" sz="2800" b="1" dirty="0">
                <a:latin typeface="+mj-ea"/>
                <a:ea typeface="+mj-ea"/>
                <a:sym typeface="+mn-ea"/>
              </a:rPr>
              <a:t>郑建平</a:t>
            </a:r>
            <a:endParaRPr lang="zh-CN" altLang="en-US" sz="2800" b="1" dirty="0">
              <a:latin typeface="+mj-ea"/>
              <a:ea typeface="+mj-ea"/>
              <a:sym typeface="+mn-ea"/>
            </a:endParaRPr>
          </a:p>
        </p:txBody>
      </p:sp>
      <p:pic>
        <p:nvPicPr>
          <p:cNvPr id="2" name="图片 1"/>
          <p:cNvPicPr>
            <a:picLocks noChangeAspect="1"/>
          </p:cNvPicPr>
          <p:nvPr/>
        </p:nvPicPr>
        <p:blipFill>
          <a:blip r:embed="rId1" cstate="print"/>
          <a:srcRect l="6908" t="14613" b="12368"/>
          <a:stretch>
            <a:fillRect/>
          </a:stretch>
        </p:blipFill>
        <p:spPr>
          <a:xfrm>
            <a:off x="0" y="1713230"/>
            <a:ext cx="4432935" cy="1812290"/>
          </a:xfrm>
          <a:prstGeom prst="rect">
            <a:avLst/>
          </a:prstGeom>
        </p:spPr>
      </p:pic>
      <p:pic>
        <p:nvPicPr>
          <p:cNvPr id="5" name="图片 4"/>
          <p:cNvPicPr>
            <a:picLocks noChangeAspect="1"/>
          </p:cNvPicPr>
          <p:nvPr/>
        </p:nvPicPr>
        <p:blipFill>
          <a:blip r:embed="rId2" cstate="print"/>
          <a:srcRect b="19646"/>
          <a:stretch>
            <a:fillRect/>
          </a:stretch>
        </p:blipFill>
        <p:spPr>
          <a:xfrm>
            <a:off x="4433570" y="1714500"/>
            <a:ext cx="3581400" cy="1811655"/>
          </a:xfrm>
          <a:prstGeom prst="rect">
            <a:avLst/>
          </a:prstGeom>
        </p:spPr>
      </p:pic>
      <p:pic>
        <p:nvPicPr>
          <p:cNvPr id="6" name="图片 5"/>
          <p:cNvPicPr>
            <a:picLocks noChangeAspect="1"/>
          </p:cNvPicPr>
          <p:nvPr/>
        </p:nvPicPr>
        <p:blipFill>
          <a:blip r:embed="rId3" cstate="print"/>
          <a:stretch>
            <a:fillRect/>
          </a:stretch>
        </p:blipFill>
        <p:spPr>
          <a:xfrm>
            <a:off x="8014970" y="1714500"/>
            <a:ext cx="2813050" cy="1811020"/>
          </a:xfrm>
          <a:prstGeom prst="rect">
            <a:avLst/>
          </a:prstGeom>
        </p:spPr>
      </p:pic>
      <p:sp>
        <p:nvSpPr>
          <p:cNvPr id="8" name="灯片编号占位符 7"/>
          <p:cNvSpPr>
            <a:spLocks noGrp="1"/>
          </p:cNvSpPr>
          <p:nvPr>
            <p:ph type="sldNum" sz="quarter" idx="12"/>
          </p:nvPr>
        </p:nvSpPr>
        <p:spPr/>
        <p:txBody>
          <a:bodyPr/>
          <a:lstStyle/>
          <a:p>
            <a:pPr>
              <a:defRPr/>
            </a:pPr>
            <a:fld id="{E4B5437A-9C1F-4A9E-B53B-D9D22DBA23DA}" type="slidenum">
              <a:rPr lang="zh-CN" altLang="en-US"/>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35"/>
            <a:ext cx="10800715" cy="808990"/>
          </a:xfrm>
          <a:prstGeom prst="rect">
            <a:avLst/>
          </a:prstGeom>
          <a:solidFill>
            <a:schemeClr val="tx2">
              <a:lumMod val="75000"/>
            </a:schemeClr>
          </a:solidFill>
          <a:ln w="9525">
            <a:noFill/>
            <a:miter lim="800000"/>
          </a:ln>
        </p:spPr>
        <p:txBody>
          <a:bodyPr/>
          <a:lstStyle/>
          <a:p>
            <a:pPr defTabSz="685165">
              <a:lnSpc>
                <a:spcPct val="130000"/>
              </a:lnSpc>
            </a:pPr>
            <a:r>
              <a:rPr sz="2800" b="1" dirty="0" smtClean="0">
                <a:solidFill>
                  <a:schemeClr val="bg1">
                    <a:lumMod val="95000"/>
                  </a:schemeClr>
                </a:solidFill>
                <a:latin typeface="微软雅黑" panose="020B0503020204020204" pitchFamily="34" charset="-122"/>
                <a:ea typeface="微软雅黑" panose="020B0503020204020204" pitchFamily="34" charset="-122"/>
                <a:sym typeface="+mn-ea"/>
              </a:rPr>
              <a:t>PPP</a:t>
            </a:r>
            <a:r>
              <a:rPr sz="2800" b="1" dirty="0">
                <a:solidFill>
                  <a:schemeClr val="bg1">
                    <a:lumMod val="95000"/>
                  </a:schemeClr>
                </a:solidFill>
                <a:latin typeface="微软雅黑" panose="020B0503020204020204" pitchFamily="34" charset="-122"/>
                <a:ea typeface="微软雅黑" panose="020B0503020204020204" pitchFamily="34" charset="-122"/>
                <a:sym typeface="+mn-ea"/>
              </a:rPr>
              <a:t>模式的涵义——项目回报机制</a:t>
            </a:r>
            <a:endParaRPr sz="2800" b="1" dirty="0">
              <a:solidFill>
                <a:schemeClr val="bg1">
                  <a:lumMod val="95000"/>
                </a:schemeClr>
              </a:solidFill>
              <a:latin typeface="微软雅黑" panose="020B0503020204020204" pitchFamily="34" charset="-122"/>
              <a:ea typeface="微软雅黑" panose="020B0503020204020204" pitchFamily="34" charset="-122"/>
              <a:sym typeface="+mn-ea"/>
            </a:endParaRPr>
          </a:p>
        </p:txBody>
      </p:sp>
      <p:sp>
        <p:nvSpPr>
          <p:cNvPr id="32770" name="圆角矩形 2"/>
          <p:cNvSpPr/>
          <p:nvPr/>
        </p:nvSpPr>
        <p:spPr>
          <a:xfrm>
            <a:off x="909638" y="2460625"/>
            <a:ext cx="1871662" cy="360363"/>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社会资本方</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71" name="圆角矩形 3"/>
          <p:cNvSpPr/>
          <p:nvPr/>
        </p:nvSpPr>
        <p:spPr>
          <a:xfrm>
            <a:off x="909638" y="3420110"/>
            <a:ext cx="1871662" cy="360363"/>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最终使用者</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cxnSp>
        <p:nvCxnSpPr>
          <p:cNvPr id="32772" name="直接箭头连接符 7"/>
          <p:cNvCxnSpPr/>
          <p:nvPr/>
        </p:nvCxnSpPr>
        <p:spPr>
          <a:xfrm flipV="1">
            <a:off x="1484630" y="2835275"/>
            <a:ext cx="1270" cy="584835"/>
          </a:xfrm>
          <a:prstGeom prst="straightConnector1">
            <a:avLst/>
          </a:prstGeom>
          <a:ln w="25400" cap="flat" cmpd="sng">
            <a:solidFill>
              <a:schemeClr val="tx2">
                <a:lumMod val="75000"/>
              </a:schemeClr>
            </a:solidFill>
            <a:prstDash val="solid"/>
            <a:round/>
            <a:headEnd type="none" w="med" len="med"/>
            <a:tailEnd type="triangle" w="med" len="med"/>
          </a:ln>
        </p:spPr>
      </p:cxnSp>
      <p:cxnSp>
        <p:nvCxnSpPr>
          <p:cNvPr id="32773" name="直接箭头连接符 9"/>
          <p:cNvCxnSpPr/>
          <p:nvPr/>
        </p:nvCxnSpPr>
        <p:spPr>
          <a:xfrm>
            <a:off x="2205355" y="2835275"/>
            <a:ext cx="0" cy="585470"/>
          </a:xfrm>
          <a:prstGeom prst="straightConnector1">
            <a:avLst/>
          </a:prstGeom>
          <a:ln w="25400" cap="flat" cmpd="sng">
            <a:solidFill>
              <a:schemeClr val="tx2">
                <a:lumMod val="75000"/>
              </a:schemeClr>
            </a:solidFill>
            <a:prstDash val="solid"/>
            <a:round/>
            <a:headEnd type="none" w="med" len="med"/>
            <a:tailEnd type="triangle" w="med" len="med"/>
          </a:ln>
        </p:spPr>
      </p:cxnSp>
      <p:sp>
        <p:nvSpPr>
          <p:cNvPr id="32774" name="圆角矩形 10"/>
          <p:cNvSpPr/>
          <p:nvPr/>
        </p:nvSpPr>
        <p:spPr>
          <a:xfrm>
            <a:off x="4452303" y="1543368"/>
            <a:ext cx="1871662" cy="360362"/>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政府</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75" name="圆角矩形 11"/>
          <p:cNvSpPr/>
          <p:nvPr/>
        </p:nvSpPr>
        <p:spPr>
          <a:xfrm>
            <a:off x="4452303" y="2408555"/>
            <a:ext cx="1871662" cy="35877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社会资本方</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cxnSp>
        <p:nvCxnSpPr>
          <p:cNvPr id="32776" name="直接箭头连接符 12"/>
          <p:cNvCxnSpPr/>
          <p:nvPr/>
        </p:nvCxnSpPr>
        <p:spPr>
          <a:xfrm flipV="1">
            <a:off x="5642928" y="1903730"/>
            <a:ext cx="1587" cy="504825"/>
          </a:xfrm>
          <a:prstGeom prst="straightConnector1">
            <a:avLst/>
          </a:prstGeom>
          <a:ln w="25400" cap="flat" cmpd="sng">
            <a:solidFill>
              <a:schemeClr val="tx2">
                <a:lumMod val="75000"/>
              </a:schemeClr>
            </a:solidFill>
            <a:prstDash val="solid"/>
            <a:round/>
            <a:headEnd type="none" w="med" len="med"/>
            <a:tailEnd type="triangle" w="med" len="med"/>
          </a:ln>
        </p:spPr>
      </p:cxnSp>
      <p:cxnSp>
        <p:nvCxnSpPr>
          <p:cNvPr id="32777" name="直接箭头连接符 13"/>
          <p:cNvCxnSpPr/>
          <p:nvPr/>
        </p:nvCxnSpPr>
        <p:spPr>
          <a:xfrm>
            <a:off x="5147628" y="1903730"/>
            <a:ext cx="1587" cy="504825"/>
          </a:xfrm>
          <a:prstGeom prst="straightConnector1">
            <a:avLst/>
          </a:prstGeom>
          <a:ln w="25400" cap="flat" cmpd="sng">
            <a:solidFill>
              <a:schemeClr val="tx2">
                <a:lumMod val="75000"/>
              </a:schemeClr>
            </a:solidFill>
            <a:prstDash val="solid"/>
            <a:round/>
            <a:headEnd type="none" w="med" len="med"/>
            <a:tailEnd type="triangle" w="med" len="med"/>
          </a:ln>
        </p:spPr>
      </p:cxnSp>
      <p:sp>
        <p:nvSpPr>
          <p:cNvPr id="32778" name="圆角矩形 14"/>
          <p:cNvSpPr/>
          <p:nvPr/>
        </p:nvSpPr>
        <p:spPr>
          <a:xfrm>
            <a:off x="8132763" y="2408555"/>
            <a:ext cx="1873250" cy="360363"/>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社会资本方</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79" name="圆角矩形 15"/>
          <p:cNvSpPr/>
          <p:nvPr/>
        </p:nvSpPr>
        <p:spPr>
          <a:xfrm>
            <a:off x="8132763" y="3272155"/>
            <a:ext cx="1873250" cy="360363"/>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最终使用者</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cxnSp>
        <p:nvCxnSpPr>
          <p:cNvPr id="32780" name="直接箭头连接符 16"/>
          <p:cNvCxnSpPr/>
          <p:nvPr/>
        </p:nvCxnSpPr>
        <p:spPr>
          <a:xfrm flipV="1">
            <a:off x="8709025" y="2768918"/>
            <a:ext cx="0" cy="503237"/>
          </a:xfrm>
          <a:prstGeom prst="straightConnector1">
            <a:avLst/>
          </a:prstGeom>
          <a:ln w="25400" cap="flat" cmpd="sng">
            <a:solidFill>
              <a:schemeClr val="tx2">
                <a:lumMod val="75000"/>
              </a:schemeClr>
            </a:solidFill>
            <a:prstDash val="solid"/>
            <a:round/>
            <a:headEnd type="none" w="med" len="med"/>
            <a:tailEnd type="triangle" w="med" len="med"/>
          </a:ln>
        </p:spPr>
      </p:cxnSp>
      <p:cxnSp>
        <p:nvCxnSpPr>
          <p:cNvPr id="32781" name="直接箭头连接符 17"/>
          <p:cNvCxnSpPr/>
          <p:nvPr/>
        </p:nvCxnSpPr>
        <p:spPr>
          <a:xfrm>
            <a:off x="9429750" y="2768918"/>
            <a:ext cx="0" cy="503237"/>
          </a:xfrm>
          <a:prstGeom prst="straightConnector1">
            <a:avLst/>
          </a:prstGeom>
          <a:ln w="25400" cap="flat" cmpd="sng">
            <a:solidFill>
              <a:schemeClr val="tx2">
                <a:lumMod val="75000"/>
              </a:schemeClr>
            </a:solidFill>
            <a:prstDash val="solid"/>
            <a:round/>
            <a:headEnd type="none" w="med" len="med"/>
            <a:tailEnd type="triangle" w="med" len="med"/>
          </a:ln>
        </p:spPr>
      </p:cxnSp>
      <p:sp>
        <p:nvSpPr>
          <p:cNvPr id="32782" name="圆角矩形 18"/>
          <p:cNvSpPr/>
          <p:nvPr/>
        </p:nvSpPr>
        <p:spPr>
          <a:xfrm>
            <a:off x="8132763" y="1530668"/>
            <a:ext cx="1873250" cy="360362"/>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rPr>
              <a:t>政府</a:t>
            </a:r>
            <a:endParaRPr lang="zh-CN" altLang="en-US" b="1"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cxnSp>
        <p:nvCxnSpPr>
          <p:cNvPr id="32783" name="直接箭头连接符 19"/>
          <p:cNvCxnSpPr/>
          <p:nvPr/>
        </p:nvCxnSpPr>
        <p:spPr>
          <a:xfrm flipV="1">
            <a:off x="9069388" y="1903730"/>
            <a:ext cx="1587" cy="504825"/>
          </a:xfrm>
          <a:prstGeom prst="straightConnector1">
            <a:avLst/>
          </a:prstGeom>
          <a:ln w="25400" cap="flat" cmpd="sng">
            <a:solidFill>
              <a:schemeClr val="tx2">
                <a:lumMod val="75000"/>
              </a:schemeClr>
            </a:solidFill>
            <a:prstDash val="solid"/>
            <a:round/>
            <a:headEnd type="none" w="med" len="med"/>
            <a:tailEnd type="triangle" w="med" len="med"/>
          </a:ln>
        </p:spPr>
      </p:cxnSp>
      <p:sp>
        <p:nvSpPr>
          <p:cNvPr id="32784" name="文本框 21"/>
          <p:cNvSpPr/>
          <p:nvPr/>
        </p:nvSpPr>
        <p:spPr>
          <a:xfrm>
            <a:off x="803910" y="968375"/>
            <a:ext cx="2083435" cy="417830"/>
          </a:xfrm>
          <a:prstGeom prst="rect">
            <a:avLst/>
          </a:prstGeom>
          <a:noFill/>
          <a:ln w="9525">
            <a:noFill/>
          </a:ln>
        </p:spPr>
        <p:txBody>
          <a:bodyPr wrap="square" anchor="t">
            <a:spAutoFit/>
          </a:bodyPr>
          <a:lstStyle/>
          <a:p>
            <a:pPr marL="9525" lvl="0" indent="0" algn="just" eaLnBrk="0" hangingPunct="0">
              <a:buClr>
                <a:srgbClr val="A5000F"/>
              </a:buClr>
            </a:pPr>
            <a:r>
              <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使用者付费方式</a:t>
            </a:r>
            <a:endPar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85" name="文本框 22"/>
          <p:cNvSpPr/>
          <p:nvPr/>
        </p:nvSpPr>
        <p:spPr>
          <a:xfrm>
            <a:off x="4398645" y="968375"/>
            <a:ext cx="1979930" cy="417830"/>
          </a:xfrm>
          <a:prstGeom prst="rect">
            <a:avLst/>
          </a:prstGeom>
          <a:noFill/>
          <a:ln w="9525">
            <a:noFill/>
          </a:ln>
        </p:spPr>
        <p:txBody>
          <a:bodyPr wrap="square" anchor="t">
            <a:spAutoFit/>
          </a:bodyPr>
          <a:lstStyle/>
          <a:p>
            <a:pPr marL="9525" lvl="0" algn="ctr" eaLnBrk="0" hangingPunct="0">
              <a:buClr>
                <a:srgbClr val="A5000F"/>
              </a:buClr>
            </a:pPr>
            <a:r>
              <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政府付费方式</a:t>
            </a:r>
            <a:endPar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86" name="文本框 23"/>
          <p:cNvSpPr/>
          <p:nvPr/>
        </p:nvSpPr>
        <p:spPr>
          <a:xfrm>
            <a:off x="7778115" y="808355"/>
            <a:ext cx="2584450" cy="722630"/>
          </a:xfrm>
          <a:prstGeom prst="rect">
            <a:avLst/>
          </a:prstGeom>
          <a:noFill/>
          <a:ln w="9525">
            <a:noFill/>
          </a:ln>
        </p:spPr>
        <p:txBody>
          <a:bodyPr wrap="square" anchor="t">
            <a:spAutoFit/>
          </a:bodyPr>
          <a:lstStyle/>
          <a:p>
            <a:pPr marL="9525" lvl="0" algn="ctr" eaLnBrk="0" hangingPunct="0">
              <a:buClr>
                <a:srgbClr val="A5000F"/>
              </a:buClr>
            </a:pPr>
            <a:r>
              <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VGF方式</a:t>
            </a:r>
            <a:endPar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a:p>
            <a:pPr marL="9525" lvl="0" algn="ctr" eaLnBrk="0" hangingPunct="0">
              <a:buClr>
                <a:srgbClr val="A5000F"/>
              </a:buClr>
            </a:pPr>
            <a:r>
              <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（可行性缺口补助）</a:t>
            </a:r>
            <a:endParaRPr lang="zh-CN" altLang="en-US" b="1"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87" name="文本框 24"/>
          <p:cNvSpPr/>
          <p:nvPr/>
        </p:nvSpPr>
        <p:spPr>
          <a:xfrm>
            <a:off x="2313305" y="3005455"/>
            <a:ext cx="1083945"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提供服务</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88" name="文本框 25"/>
          <p:cNvSpPr/>
          <p:nvPr/>
        </p:nvSpPr>
        <p:spPr>
          <a:xfrm>
            <a:off x="568325" y="3005455"/>
            <a:ext cx="695325" cy="352425"/>
          </a:xfrm>
          <a:prstGeom prst="rect">
            <a:avLst/>
          </a:prstGeom>
          <a:noFill/>
          <a:ln w="9525">
            <a:noFill/>
          </a:ln>
        </p:spPr>
        <p:txBody>
          <a:bodyPr wrap="square" anchor="t">
            <a:spAutoFit/>
          </a:bodyPr>
          <a:lstStyle/>
          <a:p>
            <a:pPr marL="9525" lvl="0" indent="0" algn="just"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付费</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89" name="文本框 26"/>
          <p:cNvSpPr/>
          <p:nvPr/>
        </p:nvSpPr>
        <p:spPr>
          <a:xfrm>
            <a:off x="7778115" y="2863215"/>
            <a:ext cx="917575"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付费</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0" name="文本框 27"/>
          <p:cNvSpPr/>
          <p:nvPr/>
        </p:nvSpPr>
        <p:spPr>
          <a:xfrm>
            <a:off x="3536315" y="2006600"/>
            <a:ext cx="1492250"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按可用性付费</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1" name="文本框 28"/>
          <p:cNvSpPr/>
          <p:nvPr/>
        </p:nvSpPr>
        <p:spPr>
          <a:xfrm>
            <a:off x="5784215" y="2006600"/>
            <a:ext cx="1237615"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提供服务</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2" name="文本框 29"/>
          <p:cNvSpPr/>
          <p:nvPr/>
        </p:nvSpPr>
        <p:spPr>
          <a:xfrm>
            <a:off x="9573260" y="2863215"/>
            <a:ext cx="1098550"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提供服务</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3" name="文本框 30"/>
          <p:cNvSpPr/>
          <p:nvPr/>
        </p:nvSpPr>
        <p:spPr>
          <a:xfrm>
            <a:off x="9007475" y="1986280"/>
            <a:ext cx="1862138" cy="352425"/>
          </a:xfrm>
          <a:prstGeom prst="rect">
            <a:avLst/>
          </a:prstGeom>
          <a:noFill/>
          <a:ln w="9525">
            <a:noFill/>
          </a:ln>
        </p:spPr>
        <p:txBody>
          <a:bodyPr wrap="square" anchor="t">
            <a:spAutoFit/>
          </a:bodyPr>
          <a:lstStyle/>
          <a:p>
            <a:pPr marL="9525" lvl="0" algn="ctr" eaLnBrk="0" hangingPunct="0">
              <a:buClr>
                <a:srgbClr val="A5000F"/>
              </a:buClr>
            </a:pPr>
            <a:r>
              <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rPr>
              <a:t>可行性缺口补贴</a:t>
            </a:r>
            <a:endParaRPr lang="zh-CN" altLang="en-US" sz="1600" dirty="0">
              <a:solidFill>
                <a:schemeClr val="tx2">
                  <a:lumMod val="75000"/>
                </a:schemeClr>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4" name="文本框 31"/>
          <p:cNvSpPr/>
          <p:nvPr/>
        </p:nvSpPr>
        <p:spPr>
          <a:xfrm>
            <a:off x="214630" y="4133850"/>
            <a:ext cx="3261995" cy="1322070"/>
          </a:xfrm>
          <a:prstGeom prst="rect">
            <a:avLst/>
          </a:prstGeom>
          <a:noFill/>
          <a:ln w="28575" cmpd="sng">
            <a:solidFill>
              <a:schemeClr val="accent1">
                <a:shade val="50000"/>
              </a:schemeClr>
            </a:solidFill>
            <a:prstDash val="dash"/>
          </a:ln>
        </p:spPr>
        <p:txBody>
          <a:bodyPr wrap="square" anchor="t">
            <a:spAutoFit/>
          </a:bodyPr>
          <a:lstStyle/>
          <a:p>
            <a:pPr marL="9525" lvl="0" indent="0" algn="just" eaLnBrk="0" hangingPunct="0">
              <a:buClr>
                <a:srgbClr val="A5000F"/>
              </a:buClr>
            </a:pPr>
            <a:r>
              <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rPr>
              <a:t>适用于可经营性较好、财务效益良好、直接向终端用户提供服务的基础设施项目，如市政供水等</a:t>
            </a:r>
            <a:endParaRPr lang="zh-CN" altLang="en-US" dirty="0">
              <a:latin typeface="微软雅黑" panose="020B0503020204020204" pitchFamily="34" charset="-122"/>
              <a:ea typeface="微软雅黑" panose="020B0503020204020204" pitchFamily="34" charset="-122"/>
            </a:endParaRPr>
          </a:p>
        </p:txBody>
      </p:sp>
      <p:sp>
        <p:nvSpPr>
          <p:cNvPr id="32795" name="文本框 32"/>
          <p:cNvSpPr/>
          <p:nvPr/>
        </p:nvSpPr>
        <p:spPr>
          <a:xfrm>
            <a:off x="3769995" y="4133850"/>
            <a:ext cx="3261995" cy="1630045"/>
          </a:xfrm>
          <a:prstGeom prst="rect">
            <a:avLst/>
          </a:prstGeom>
          <a:noFill/>
          <a:ln w="28575" cmpd="sng">
            <a:solidFill>
              <a:schemeClr val="accent1">
                <a:shade val="50000"/>
              </a:schemeClr>
            </a:solidFill>
            <a:prstDash val="dash"/>
          </a:ln>
        </p:spPr>
        <p:txBody>
          <a:bodyPr wrap="square" anchor="t">
            <a:spAutoFit/>
          </a:bodyPr>
          <a:lstStyle/>
          <a:p>
            <a:pPr marL="9525" lvl="0" algn="just" eaLnBrk="0" hangingPunct="0">
              <a:buClr>
                <a:srgbClr val="A5000F"/>
              </a:buClr>
            </a:pPr>
            <a:r>
              <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rPr>
              <a:t>适用于不直接向终端用户提供服务的终端型基础设施项目，如市政污水处理、或不具备收益性的基础设施项目，如河道治理等</a:t>
            </a:r>
            <a:endPar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32796" name="文本框 33"/>
          <p:cNvSpPr/>
          <p:nvPr/>
        </p:nvSpPr>
        <p:spPr>
          <a:xfrm>
            <a:off x="7409180" y="4133850"/>
            <a:ext cx="3262630" cy="1630045"/>
          </a:xfrm>
          <a:prstGeom prst="rect">
            <a:avLst/>
          </a:prstGeom>
          <a:solidFill>
            <a:schemeClr val="bg1"/>
          </a:solidFill>
          <a:ln w="28575" cmpd="sng">
            <a:solidFill>
              <a:schemeClr val="accent1">
                <a:shade val="50000"/>
              </a:schemeClr>
            </a:solidFill>
            <a:prstDash val="dash"/>
          </a:ln>
        </p:spPr>
        <p:txBody>
          <a:bodyPr wrap="square" anchor="t">
            <a:spAutoFit/>
          </a:bodyPr>
          <a:lstStyle/>
          <a:p>
            <a:pPr marL="9525" lvl="0" algn="just" eaLnBrk="0" hangingPunct="0">
              <a:buClr>
                <a:srgbClr val="A5000F"/>
              </a:buClr>
            </a:pPr>
            <a:r>
              <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rPr>
              <a:t>适用于可经营性系数较低、</a:t>
            </a:r>
            <a:endPar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endParaRPr>
          </a:p>
          <a:p>
            <a:pPr marL="9525" lvl="0" algn="just" eaLnBrk="0" hangingPunct="0">
              <a:buClr>
                <a:srgbClr val="A5000F"/>
              </a:buClr>
            </a:pPr>
            <a:r>
              <a:rPr lang="zh-CN" altLang="en-US" dirty="0">
                <a:solidFill>
                  <a:srgbClr val="000000"/>
                </a:solidFill>
                <a:latin typeface="微软雅黑" panose="020B0503020204020204" pitchFamily="34" charset="-122"/>
                <a:ea typeface="微软雅黑" panose="020B0503020204020204" pitchFamily="34" charset="-122"/>
                <a:sym typeface="华文楷体" panose="02010600040101010101" charset="-122"/>
              </a:rPr>
              <a:t>财务效益欠佳、直接向终端用户提供服务但收费无法覆盖投资和运营回报的基建项目。</a:t>
            </a:r>
            <a:r>
              <a:rPr lang="zh-CN" altLang="en-US" b="1" dirty="0">
                <a:solidFill>
                  <a:srgbClr val="000000"/>
                </a:solidFill>
                <a:latin typeface="微软雅黑" panose="020B0503020204020204" pitchFamily="34" charset="-122"/>
                <a:ea typeface="微软雅黑" panose="020B0503020204020204" pitchFamily="34" charset="-122"/>
                <a:sym typeface="华文楷体" panose="02010600040101010101" charset="-122"/>
              </a:rPr>
              <a:t>如节水灌溉等</a:t>
            </a:r>
            <a:endParaRPr lang="zh-CN" altLang="en-US" b="1" dirty="0">
              <a:solidFill>
                <a:srgbClr val="000000"/>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2" name="灯片编号占位符 1"/>
          <p:cNvSpPr>
            <a:spLocks noGrp="1"/>
          </p:cNvSpPr>
          <p:nvPr>
            <p:ph type="sldNum" sz="quarter" idx="12"/>
          </p:nvPr>
        </p:nvSpPr>
        <p:spPr/>
        <p:txBody>
          <a:bodyPr/>
          <a:lstStyle/>
          <a:p>
            <a:pPr>
              <a:defRPr/>
            </a:pPr>
            <a:fld id="{9A4DBB69-40A3-42CB-840D-B2A48FFB9206}" type="slidenum">
              <a:rPr lang="zh-CN" altLang="en-US"/>
            </a:fld>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Box 5"/>
          <p:cNvSpPr/>
          <p:nvPr/>
        </p:nvSpPr>
        <p:spPr>
          <a:xfrm>
            <a:off x="1348105" y="3966369"/>
            <a:ext cx="7800975" cy="639445"/>
          </a:xfrm>
          <a:prstGeom prst="rect">
            <a:avLst/>
          </a:prstGeom>
          <a:noFill/>
          <a:ln w="9525">
            <a:noFill/>
          </a:ln>
        </p:spPr>
        <p:txBody>
          <a:bodyPr anchor="t">
            <a:spAutoFit/>
          </a:bodyPr>
          <a:lstStyle/>
          <a:p>
            <a:pPr lvl="0" indent="0" algn="ctr" eaLnBrk="0" hangingPunct="0">
              <a:lnSpc>
                <a:spcPct val="100000"/>
              </a:lnSpc>
            </a:pPr>
            <a:r>
              <a:rPr lang="zh-CN" altLang="en-US" sz="3360" b="1"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谢谢聆听！</a:t>
            </a:r>
            <a:endParaRPr lang="zh-CN" altLang="en-US" sz="3360" b="1" dirty="0">
              <a:solidFill>
                <a:schemeClr val="tx2">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332" name="矩形 1"/>
          <p:cNvSpPr/>
          <p:nvPr/>
        </p:nvSpPr>
        <p:spPr>
          <a:xfrm>
            <a:off x="2657872" y="4962049"/>
            <a:ext cx="4800600" cy="753745"/>
          </a:xfrm>
          <a:prstGeom prst="rect">
            <a:avLst/>
          </a:prstGeom>
          <a:noFill/>
          <a:ln w="9525">
            <a:noFill/>
          </a:ln>
        </p:spPr>
        <p:txBody>
          <a:bodyPr anchor="t">
            <a:spAutoFit/>
          </a:bodyPr>
          <a:lstStyle/>
          <a:p>
            <a:pPr lvl="0" indent="0" algn="ctr" eaLnBrk="0" hangingPunct="0"/>
            <a:r>
              <a:rPr lang="zh-CN" altLang="en-US" sz="2100" b="1" dirty="0">
                <a:solidFill>
                  <a:schemeClr val="tx2">
                    <a:lumMod val="75000"/>
                  </a:schemeClr>
                </a:solidFill>
                <a:latin typeface="微软雅黑" panose="020B0503020204020204" pitchFamily="34" charset="-122"/>
                <a:ea typeface="微软雅黑" panose="020B0503020204020204" pitchFamily="34" charset="-122"/>
                <a:sym typeface="Arial" panose="020B0604020202020204" pitchFamily="34" charset="0"/>
              </a:rPr>
              <a:t>主讲人：郑建平</a:t>
            </a:r>
            <a:endParaRPr lang="zh-CN" altLang="en-US" sz="2100" b="1" dirty="0">
              <a:solidFill>
                <a:schemeClr val="tx2">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a:p>
            <a:pPr lvl="0" indent="0" algn="ctr" eaLnBrk="0" hangingPunct="0"/>
            <a:r>
              <a:rPr lang="zh-CN" altLang="en-US" sz="2100" b="1" dirty="0">
                <a:solidFill>
                  <a:schemeClr val="tx2">
                    <a:lumMod val="75000"/>
                  </a:schemeClr>
                </a:solidFill>
                <a:latin typeface="楷体_GB2312" pitchFamily="1" charset="-122"/>
                <a:ea typeface="微软雅黑" panose="020B0503020204020204" pitchFamily="34" charset="-122"/>
                <a:sym typeface="Arial" panose="020B0604020202020204" pitchFamily="34" charset="0"/>
              </a:rPr>
              <a:t>电话：</a:t>
            </a:r>
            <a:r>
              <a:rPr lang="en-US" altLang="zh-CN" sz="2100" b="1" dirty="0">
                <a:solidFill>
                  <a:schemeClr val="tx2">
                    <a:lumMod val="75000"/>
                  </a:schemeClr>
                </a:solidFill>
                <a:latin typeface="楷体_GB2312" pitchFamily="1" charset="-122"/>
                <a:ea typeface="微软雅黑" panose="020B0503020204020204" pitchFamily="34" charset="-122"/>
                <a:sym typeface="Arial" panose="020B0604020202020204" pitchFamily="34" charset="0"/>
              </a:rPr>
              <a:t>18910675318</a:t>
            </a:r>
            <a:endParaRPr lang="en-US" altLang="zh-CN" sz="2100" b="1" dirty="0">
              <a:solidFill>
                <a:schemeClr val="tx2">
                  <a:lumMod val="75000"/>
                </a:schemeClr>
              </a:solidFill>
              <a:latin typeface="楷体_GB2312" pitchFamily="1" charset="-122"/>
              <a:ea typeface="微软雅黑" panose="020B0503020204020204" pitchFamily="34" charset="-122"/>
              <a:sym typeface="Arial" panose="020B0604020202020204" pitchFamily="34" charset="0"/>
            </a:endParaRPr>
          </a:p>
        </p:txBody>
      </p:sp>
      <p:pic>
        <p:nvPicPr>
          <p:cNvPr id="99333" name="图片 7" descr="IMG_198.jpg"/>
          <p:cNvPicPr>
            <a:picLocks noChangeAspect="1"/>
          </p:cNvPicPr>
          <p:nvPr/>
        </p:nvPicPr>
        <p:blipFill>
          <a:blip r:embed="rId1" cstate="print"/>
          <a:stretch>
            <a:fillRect/>
          </a:stretch>
        </p:blipFill>
        <p:spPr>
          <a:xfrm>
            <a:off x="497190" y="868045"/>
            <a:ext cx="2025225" cy="2389324"/>
          </a:xfrm>
          <a:prstGeom prst="rect">
            <a:avLst/>
          </a:prstGeom>
          <a:noFill/>
          <a:ln w="9525">
            <a:noFill/>
          </a:ln>
        </p:spPr>
      </p:pic>
      <p:sp>
        <p:nvSpPr>
          <p:cNvPr id="2" name="灯片编号占位符 1"/>
          <p:cNvSpPr>
            <a:spLocks noGrp="1"/>
          </p:cNvSpPr>
          <p:nvPr>
            <p:ph type="sldNum" sz="quarter" idx="12"/>
          </p:nvPr>
        </p:nvSpPr>
        <p:spPr/>
        <p:txBody>
          <a:bodyPr/>
          <a:lstStyle/>
          <a:p>
            <a:pPr>
              <a:defRPr/>
            </a:pPr>
            <a:fld id="{9A4DBB69-40A3-42CB-840D-B2A48FFB9206}" type="slidenum">
              <a:rPr lang="zh-CN" altLang="en-US"/>
            </a:fld>
            <a:endParaRPr lang="zh-CN" altLang="en-US"/>
          </a:p>
        </p:txBody>
      </p:sp>
      <p:pic>
        <p:nvPicPr>
          <p:cNvPr id="3" name="图片 2" descr="132573346_title0h"/>
          <p:cNvPicPr>
            <a:picLocks noChangeAspect="1"/>
          </p:cNvPicPr>
          <p:nvPr/>
        </p:nvPicPr>
        <p:blipFill>
          <a:blip r:embed="rId2"/>
          <a:stretch>
            <a:fillRect/>
          </a:stretch>
        </p:blipFill>
        <p:spPr>
          <a:xfrm>
            <a:off x="3069590" y="-7620"/>
            <a:ext cx="7735570" cy="3442335"/>
          </a:xfrm>
          <a:prstGeom prst="rect">
            <a:avLst/>
          </a:prstGeom>
        </p:spPr>
      </p:pic>
      <p:pic>
        <p:nvPicPr>
          <p:cNvPr id="141" name="图片 140" descr="536677012024299424"/>
          <p:cNvPicPr>
            <a:picLocks noChangeAspect="1"/>
          </p:cNvPicPr>
          <p:nvPr/>
        </p:nvPicPr>
        <p:blipFill>
          <a:blip r:embed="rId3"/>
          <a:stretch>
            <a:fillRect/>
          </a:stretch>
        </p:blipFill>
        <p:spPr>
          <a:xfrm>
            <a:off x="635" y="10160"/>
            <a:ext cx="1619250" cy="631825"/>
          </a:xfrm>
          <a:prstGeom prst="rect">
            <a:avLst/>
          </a:prstGeom>
        </p:spPr>
      </p:pic>
      <p:sp>
        <p:nvSpPr>
          <p:cNvPr id="39" name="文本框 38"/>
          <p:cNvSpPr txBox="1"/>
          <p:nvPr/>
        </p:nvSpPr>
        <p:spPr>
          <a:xfrm>
            <a:off x="1348105" y="166370"/>
            <a:ext cx="1849755" cy="319405"/>
          </a:xfrm>
          <a:prstGeom prst="rect">
            <a:avLst/>
          </a:prstGeom>
          <a:noFill/>
        </p:spPr>
        <p:txBody>
          <a:bodyPr wrap="square" rtlCol="0">
            <a:spAutoFit/>
          </a:bodyPr>
          <a:p>
            <a:r>
              <a:rPr lang="en-US" altLang="zh-CN" sz="1400" b="1">
                <a:solidFill>
                  <a:schemeClr val="tx1">
                    <a:lumMod val="85000"/>
                    <a:lumOff val="15000"/>
                  </a:schemeClr>
                </a:solidFill>
                <a:latin typeface="微软雅黑" panose="020B0503020204020204" pitchFamily="34" charset="-122"/>
                <a:ea typeface="微软雅黑" panose="020B0503020204020204" pitchFamily="34" charset="-122"/>
              </a:rPr>
              <a:t>ppp</a:t>
            </a: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金融研究院</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srcRect b="15325"/>
          <a:stretch>
            <a:fillRect/>
          </a:stretch>
        </p:blipFill>
        <p:spPr>
          <a:xfrm>
            <a:off x="-8255" y="1935480"/>
            <a:ext cx="5292090" cy="2749550"/>
          </a:xfrm>
          <a:prstGeom prst="rect">
            <a:avLst/>
          </a:prstGeom>
        </p:spPr>
      </p:pic>
      <p:sp>
        <p:nvSpPr>
          <p:cNvPr id="5" name="Text Box 7"/>
          <p:cNvSpPr txBox="1">
            <a:spLocks noChangeArrowheads="1"/>
          </p:cNvSpPr>
          <p:nvPr/>
        </p:nvSpPr>
        <p:spPr bwMode="auto">
          <a:xfrm>
            <a:off x="5310665" y="2340310"/>
            <a:ext cx="4932375" cy="1136015"/>
          </a:xfrm>
          <a:prstGeom prst="rect">
            <a:avLst/>
          </a:prstGeom>
          <a:solidFill>
            <a:schemeClr val="tx2">
              <a:lumMod val="50000"/>
            </a:schemeClr>
          </a:solidFill>
          <a:ln w="9525">
            <a:noFill/>
            <a:miter lim="800000"/>
          </a:ln>
        </p:spPr>
        <p:txBody>
          <a:bodyPr wrap="square" lIns="102870" tIns="51435" rIns="102870" bIns="51435">
            <a:spAutoFit/>
          </a:bodyPr>
          <a:lstStyle/>
          <a:p>
            <a:pPr marL="0" indent="0" algn="l" eaLnBrk="0" hangingPunct="0">
              <a:lnSpc>
                <a:spcPct val="180000"/>
              </a:lnSpc>
              <a:buFont typeface="+mj-lt"/>
              <a:buNone/>
            </a:pPr>
            <a:r>
              <a:rPr lang="zh-CN" altLang="en-US" sz="2400" b="1" dirty="0">
                <a:solidFill>
                  <a:schemeClr val="bg1"/>
                </a:solidFill>
                <a:latin typeface="微软雅黑" panose="020B0503020204020204" pitchFamily="34" charset="-122"/>
                <a:ea typeface="微软雅黑" panose="020B0503020204020204" pitchFamily="34" charset="-122"/>
                <a:sym typeface="+mn-ea"/>
              </a:rPr>
              <a:t>一、水利投融资体系改革趋势</a:t>
            </a:r>
            <a:endParaRPr lang="zh-CN" alt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a:p>
            <a:pPr algn="l"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二</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PPP政策</a:t>
            </a:r>
            <a:r>
              <a:rPr lang="zh-CN" alt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解读及</a:t>
            </a:r>
            <a:r>
              <a:rPr lang="zh-CN" alt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实施要点</a:t>
            </a:r>
            <a:endParaRPr lang="zh-CN" alt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13970" y="1818005"/>
            <a:ext cx="5297805" cy="286702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ph type="title"/>
          </p:nvPr>
        </p:nvSpPr>
        <p:spPr>
          <a:xfrm>
            <a:off x="1152525" y="2519363"/>
            <a:ext cx="2970213" cy="1597025"/>
          </a:xfrm>
        </p:spPr>
        <p:txBody>
          <a:bodyPr rtlCol="0">
            <a:normAutofit/>
          </a:bodyPr>
          <a:lstStyle/>
          <a:p>
            <a:pPr algn="ctr" eaLnBrk="1" fontAlgn="auto" hangingPunct="1">
              <a:spcAft>
                <a:spcPts val="0"/>
              </a:spcAft>
              <a:defRPr/>
            </a:pPr>
            <a:r>
              <a:rPr lang="zh-CN" altLang="en-US" sz="5400" dirty="0" smtClean="0">
                <a:solidFill>
                  <a:schemeClr val="tx2">
                    <a:lumMod val="50000"/>
                  </a:schemeClr>
                </a:solidFill>
              </a:rPr>
              <a:t>目录</a:t>
            </a:r>
            <a:br>
              <a:rPr lang="en-US" altLang="zh-CN" sz="3200" dirty="0" smtClean="0"/>
            </a:br>
            <a:r>
              <a:rPr lang="en-US" altLang="zh-CN" b="0" dirty="0" smtClean="0">
                <a:solidFill>
                  <a:schemeClr val="tx1">
                    <a:lumMod val="75000"/>
                    <a:lumOff val="25000"/>
                  </a:schemeClr>
                </a:solidFill>
                <a:latin typeface="Impact" panose="020B0806030902050204" pitchFamily="34" charset="0"/>
              </a:rPr>
              <a:t>CONTENTS</a:t>
            </a:r>
            <a:endParaRPr lang="en-US" altLang="zh-CN" b="0" dirty="0" smtClean="0">
              <a:solidFill>
                <a:schemeClr val="tx1">
                  <a:lumMod val="75000"/>
                  <a:lumOff val="25000"/>
                </a:schemeClr>
              </a:solidFill>
              <a:latin typeface="Impact" panose="020B0806030902050204" pitchFamily="34" charset="0"/>
            </a:endParaRPr>
          </a:p>
        </p:txBody>
      </p:sp>
      <p:sp>
        <p:nvSpPr>
          <p:cNvPr id="10" name="灯片编号占位符 9"/>
          <p:cNvSpPr>
            <a:spLocks noGrp="1"/>
          </p:cNvSpPr>
          <p:nvPr>
            <p:ph type="sldNum" sz="quarter" idx="12"/>
          </p:nvPr>
        </p:nvSpPr>
        <p:spPr/>
        <p:txBody>
          <a:bodyPr/>
          <a:lstStyle/>
          <a:p>
            <a:pPr>
              <a:defRPr/>
            </a:pPr>
            <a:fld id="{E4B5437A-9C1F-4A9E-B53B-D9D22DBA23DA}" type="slidenum">
              <a:rPr lang="zh-CN" altLang="en-US"/>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8458" y="2520950"/>
            <a:ext cx="6329680" cy="1198880"/>
          </a:xfrm>
          <a:prstGeom prst="rect">
            <a:avLst/>
          </a:prstGeom>
        </p:spPr>
        <p:txBody>
          <a:bodyPr wrap="none">
            <a:spAutoFit/>
          </a:bodyPr>
          <a:lstStyle/>
          <a:p>
            <a:pPr algn="l" fontAlgn="auto">
              <a:spcBef>
                <a:spcPts val="0"/>
              </a:spcBef>
              <a:spcAft>
                <a:spcPts val="0"/>
              </a:spcAft>
              <a:defRPr/>
            </a:pPr>
            <a:r>
              <a:rPr lang="zh-CN" altLang="en-US" sz="4400" b="1" dirty="0" smtClean="0">
                <a:solidFill>
                  <a:schemeClr val="tx2">
                    <a:lumMod val="75000"/>
                  </a:schemeClr>
                </a:solidFill>
                <a:latin typeface="微软雅黑" panose="020B0503020204020204" pitchFamily="34" charset="-122"/>
                <a:ea typeface="微软雅黑" panose="020B0503020204020204" pitchFamily="34" charset="-122"/>
              </a:rPr>
              <a:t>水利投融资体系改革趋势</a:t>
            </a:r>
            <a:endParaRPr lang="zh-CN" altLang="en-US" sz="4400" b="1" dirty="0">
              <a:solidFill>
                <a:schemeClr val="tx2">
                  <a:lumMod val="75000"/>
                </a:schemeClr>
              </a:solidFill>
              <a:latin typeface="微软雅黑" panose="020B0503020204020204" pitchFamily="34" charset="-122"/>
              <a:ea typeface="微软雅黑" panose="020B0503020204020204" pitchFamily="34" charset="-122"/>
            </a:endParaRPr>
          </a:p>
          <a:p>
            <a:pPr marL="514350" indent="-514350" algn="l" fontAlgn="auto">
              <a:spcBef>
                <a:spcPts val="0"/>
              </a:spcBef>
              <a:spcAft>
                <a:spcPts val="0"/>
              </a:spcAft>
              <a:buFont typeface="Wingdings" panose="05000000000000000000" charset="0"/>
              <a:buAutoNum type="arabicPeriod"/>
              <a:defRPr/>
            </a:pP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78" name="TextBox 4"/>
          <p:cNvSpPr txBox="1">
            <a:spLocks noChangeArrowheads="1"/>
          </p:cNvSpPr>
          <p:nvPr/>
        </p:nvSpPr>
        <p:spPr bwMode="auto">
          <a:xfrm>
            <a:off x="1979613" y="1935163"/>
            <a:ext cx="2381250" cy="2753360"/>
          </a:xfrm>
          <a:prstGeom prst="rect">
            <a:avLst/>
          </a:prstGeom>
          <a:noFill/>
          <a:ln w="9525">
            <a:noFill/>
            <a:miter lim="800000"/>
          </a:ln>
        </p:spPr>
        <p:txBody>
          <a:bodyPr wrap="none">
            <a:spAutoFit/>
          </a:bodyPr>
          <a:lstStyle/>
          <a:p>
            <a:r>
              <a:rPr lang="en-US" altLang="zh-CN" sz="17300">
                <a:solidFill>
                  <a:schemeClr val="tx2">
                    <a:lumMod val="75000"/>
                  </a:schemeClr>
                </a:solidFill>
                <a:latin typeface="Latha" panose="020B0604020202020204" pitchFamily="34" charset="0"/>
                <a:cs typeface="Latha" panose="020B0604020202020204" pitchFamily="34" charset="0"/>
              </a:rPr>
              <a:t>[1]</a:t>
            </a:r>
            <a:endParaRPr lang="en-US" altLang="zh-CN" sz="17300">
              <a:solidFill>
                <a:schemeClr val="tx2">
                  <a:lumMod val="75000"/>
                </a:schemeClr>
              </a:solidFill>
              <a:latin typeface="Latha" panose="020B0604020202020204" pitchFamily="34" charset="0"/>
              <a:cs typeface="Latha" panose="020B0604020202020204" pitchFamily="34" charset="0"/>
            </a:endParaRPr>
          </a:p>
        </p:txBody>
      </p:sp>
      <p:sp>
        <p:nvSpPr>
          <p:cNvPr id="24579" name="TextBox 5"/>
          <p:cNvSpPr txBox="1">
            <a:spLocks noChangeArrowheads="1"/>
          </p:cNvSpPr>
          <p:nvPr/>
        </p:nvSpPr>
        <p:spPr bwMode="auto">
          <a:xfrm>
            <a:off x="3446463" y="3311525"/>
            <a:ext cx="721995" cy="518160"/>
          </a:xfrm>
          <a:prstGeom prst="rect">
            <a:avLst/>
          </a:prstGeom>
          <a:solidFill>
            <a:schemeClr val="bg1"/>
          </a:solidFill>
          <a:ln w="9525">
            <a:noFill/>
            <a:miter lim="800000"/>
          </a:ln>
        </p:spPr>
        <p:txBody>
          <a:bodyPr wrap="none" lIns="102870" tIns="51435" rIns="102870" bIns="51435">
            <a:spAutoFit/>
          </a:bodyPr>
          <a:lstStyle/>
          <a:p>
            <a:r>
              <a:rPr lang="en-US" altLang="zh-CN" sz="2700">
                <a:solidFill>
                  <a:schemeClr val="tx2">
                    <a:lumMod val="75000"/>
                  </a:schemeClr>
                </a:solidFill>
                <a:latin typeface="Impact" panose="020B0806030902050204" pitchFamily="34" charset="0"/>
              </a:rPr>
              <a:t>PPP</a:t>
            </a:r>
            <a:endParaRPr lang="en-US" altLang="zh-CN" sz="2700">
              <a:solidFill>
                <a:schemeClr val="tx2">
                  <a:lumMod val="75000"/>
                </a:schemeClr>
              </a:solidFill>
              <a:latin typeface="Impact" panose="020B0806030902050204" pitchFamily="34" charset="0"/>
            </a:endParaRPr>
          </a:p>
        </p:txBody>
      </p:sp>
      <p:sp>
        <p:nvSpPr>
          <p:cNvPr id="2" name="灯片编号占位符 1"/>
          <p:cNvSpPr>
            <a:spLocks noGrp="1"/>
          </p:cNvSpPr>
          <p:nvPr>
            <p:ph type="sldNum" sz="quarter" idx="12"/>
          </p:nvPr>
        </p:nvSpPr>
        <p:spPr/>
        <p:txBody>
          <a:bodyPr/>
          <a:lstStyle/>
          <a:p>
            <a:pPr>
              <a:defRPr/>
            </a:pPr>
            <a:fld id="{E4B5437A-9C1F-4A9E-B53B-D9D22DBA23DA}" type="slidenum">
              <a:rPr lang="zh-CN" altLang="en-US"/>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E4B5437A-9C1F-4A9E-B53B-D9D22DBA23DA}" type="slidenum">
              <a:rPr lang="zh-CN" altLang="en-US"/>
            </a:fld>
            <a:endParaRPr lang="zh-CN" altLang="en-US"/>
          </a:p>
        </p:txBody>
      </p:sp>
      <p:graphicFrame>
        <p:nvGraphicFramePr>
          <p:cNvPr id="5" name="图示 4"/>
          <p:cNvGraphicFramePr/>
          <p:nvPr/>
        </p:nvGraphicFramePr>
        <p:xfrm>
          <a:off x="1336675" y="730250"/>
          <a:ext cx="8128000" cy="46297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2"/>
          </p:nvPr>
        </p:nvSpPr>
        <p:spPr/>
        <p:txBody>
          <a:bodyPr/>
          <a:p>
            <a:pPr>
              <a:defRPr/>
            </a:pPr>
            <a:fld id="{E4B5437A-9C1F-4A9E-B53B-D9D22DBA23DA}" type="slidenum">
              <a:rPr lang="zh-CN" altLang="en-US"/>
            </a:fld>
            <a:endParaRPr lang="zh-CN" altLang="en-US"/>
          </a:p>
        </p:txBody>
      </p:sp>
      <p:sp>
        <p:nvSpPr>
          <p:cNvPr id="100" name="文本框 99"/>
          <p:cNvSpPr txBox="1"/>
          <p:nvPr/>
        </p:nvSpPr>
        <p:spPr>
          <a:xfrm>
            <a:off x="1167130" y="1418590"/>
            <a:ext cx="8291830" cy="1476375"/>
          </a:xfrm>
          <a:prstGeom prst="rect">
            <a:avLst/>
          </a:prstGeom>
          <a:noFill/>
          <a:ln w="9525">
            <a:noFill/>
          </a:ln>
        </p:spPr>
        <p:txBody>
          <a:bodyPr wrap="square">
            <a:spAutoFit/>
          </a:bodyPr>
          <a:p>
            <a:pPr marL="0" indent="457200"/>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要紧紧围绕使</a:t>
            </a:r>
            <a:r>
              <a:rPr lang="zh-CN" altLang="en-US" sz="1800" b="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市场在资源配置中</a:t>
            </a:r>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起</a:t>
            </a:r>
            <a:r>
              <a:rPr lang="zh-CN" altLang="en-US" sz="1800" b="0">
                <a:ln w="22225">
                  <a:solidFill>
                    <a:schemeClr val="accent2"/>
                  </a:solidFill>
                  <a:prstDash val="solid"/>
                </a:ln>
                <a:solidFill>
                  <a:schemeClr val="accent2">
                    <a:lumMod val="40000"/>
                    <a:lumOff val="60000"/>
                  </a:schemeClr>
                </a:solidFill>
                <a:latin typeface="宋体" panose="02010600030101010101" pitchFamily="2" charset="-122"/>
                <a:ea typeface="宋体" panose="02010600030101010101" pitchFamily="2" charset="-122"/>
                <a:cs typeface="宋体" panose="02010600030101010101" pitchFamily="2" charset="-122"/>
              </a:rPr>
              <a:t>决定性</a:t>
            </a:r>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作用深化经济体制改革，坚持和完善基本经济制度，加快完善现代市场体系、宏观调控体系、开放型经济体系，加快转变经济发展方式，加快建设创新型国家，推动经济更有</a:t>
            </a:r>
            <a:r>
              <a:rPr lang="zh-CN" altLang="en-US" sz="1800" b="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效率</a:t>
            </a:r>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、更加</a:t>
            </a:r>
            <a:r>
              <a:rPr lang="zh-CN" altLang="en-US" sz="1800" b="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公平</a:t>
            </a:r>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、更</a:t>
            </a:r>
            <a:r>
              <a:rPr lang="zh-CN" altLang="en-US" sz="1800" b="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可持续发展</a:t>
            </a:r>
            <a:r>
              <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rPr>
              <a:t>。</a:t>
            </a:r>
            <a:endParaRPr lang="zh-CN" altLang="en-US" sz="1800" b="0">
              <a:solidFill>
                <a:srgbClr val="444444"/>
              </a:solidFill>
              <a:latin typeface="宋体" panose="02010600030101010101" pitchFamily="2" charset="-122"/>
              <a:ea typeface="宋体" panose="02010600030101010101" pitchFamily="2" charset="-122"/>
              <a:cs typeface="宋体" panose="02010600030101010101" pitchFamily="2" charset="-122"/>
            </a:endParaRPr>
          </a:p>
          <a:p>
            <a:pPr marL="0" indent="457200"/>
            <a:r>
              <a:rPr lang="zh-CN" altLang="en-US" sz="1800"/>
              <a:t>                                                              </a:t>
            </a:r>
            <a:r>
              <a:rPr lang="en-US" altLang="zh-CN" sz="1800"/>
              <a:t>——十八届三中全会报告</a:t>
            </a:r>
            <a:endParaRPr lang="en-US" altLang="zh-CN" sz="1800"/>
          </a:p>
        </p:txBody>
      </p:sp>
      <p:sp>
        <p:nvSpPr>
          <p:cNvPr id="5" name="文本框 4"/>
          <p:cNvSpPr txBox="1"/>
          <p:nvPr/>
        </p:nvSpPr>
        <p:spPr>
          <a:xfrm>
            <a:off x="1276350" y="2894965"/>
            <a:ext cx="8072755" cy="1476375"/>
          </a:xfrm>
          <a:prstGeom prst="rect">
            <a:avLst/>
          </a:prstGeom>
          <a:noFill/>
          <a:ln w="9525">
            <a:noFill/>
          </a:ln>
        </p:spPr>
        <p:txBody>
          <a:bodyPr wrap="square">
            <a:spAutoFit/>
          </a:bodyPr>
          <a:p>
            <a:pPr marL="0" indent="0"/>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   </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鼓励和引导社会资本参与工程建设和运营</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有利于优化投资结构</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建立健全水利投入资金</a:t>
            </a:r>
            <a:r>
              <a:rPr lang="zh-CN" altLang="en-US" sz="1800" b="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多渠道筹措机制</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有利于引入市场竞争机制</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提高水利管理效率和服务水平</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r>
              <a:rPr lang="zh-CN" altLang="en-US" sz="1800" b="0">
                <a:solidFill>
                  <a:srgbClr val="333333"/>
                </a:solidFill>
                <a:latin typeface="宋体" panose="02010600030101010101" pitchFamily="2" charset="-122"/>
                <a:ea typeface="宋体" panose="02010600030101010101" pitchFamily="2" charset="-122"/>
                <a:cs typeface="宋体" panose="02010600030101010101" pitchFamily="2" charset="-122"/>
              </a:rPr>
              <a:t>有利于转变政府职能</a:t>
            </a:r>
            <a:r>
              <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rPr>
              <a:t>,</a:t>
            </a:r>
            <a:endParaRPr lang="en-US" altLang="zh-CN" sz="1800" b="0">
              <a:solidFill>
                <a:srgbClr val="333333"/>
              </a:solidFill>
              <a:latin typeface="宋体" panose="02010600030101010101" pitchFamily="2" charset="-122"/>
              <a:ea typeface="宋体" panose="02010600030101010101" pitchFamily="2" charset="-122"/>
              <a:cs typeface="宋体" panose="02010600030101010101" pitchFamily="2" charset="-122"/>
            </a:endParaRPr>
          </a:p>
          <a:p>
            <a:pPr marL="0" indent="0"/>
            <a:r>
              <a:rPr lang="zh-CN" altLang="en-US" sz="1800"/>
              <a:t>                                                                    </a:t>
            </a:r>
            <a:r>
              <a:rPr lang="en-US" altLang="zh-CN" sz="1800"/>
              <a:t>——</a:t>
            </a:r>
            <a:r>
              <a:rPr lang="zh-CN" altLang="en-US" sz="1800"/>
              <a:t>《</a:t>
            </a:r>
            <a:r>
              <a:rPr lang="en-US" altLang="zh-CN" sz="1800"/>
              <a:t>关于鼓励和引导社会资本参与重大水利工程建设运营的实施意见</a:t>
            </a:r>
            <a:r>
              <a:rPr lang="zh-CN" altLang="en-US" sz="1800"/>
              <a:t>》</a:t>
            </a:r>
            <a:endParaRPr lang="zh-CN" altLang="en-US" sz="1800"/>
          </a:p>
        </p:txBody>
      </p:sp>
      <p:sp>
        <p:nvSpPr>
          <p:cNvPr id="6" name="文本框 5"/>
          <p:cNvSpPr txBox="1"/>
          <p:nvPr/>
        </p:nvSpPr>
        <p:spPr>
          <a:xfrm>
            <a:off x="1429385" y="4904105"/>
            <a:ext cx="7810500" cy="1260475"/>
          </a:xfrm>
          <a:prstGeom prst="rect">
            <a:avLst/>
          </a:prstGeom>
          <a:noFill/>
          <a:ln w="9525">
            <a:noFill/>
          </a:ln>
        </p:spPr>
        <p:txBody>
          <a:bodyPr wrap="square">
            <a:spAutoFit/>
          </a:bodyPr>
          <a:p>
            <a:pPr marL="0" indent="0"/>
            <a:r>
              <a:rPr lang="zh-CN" altLang="en-US" sz="1800" b="0">
                <a:latin typeface="宋体" panose="02010600030101010101" pitchFamily="2" charset="-122"/>
                <a:ea typeface="宋体" panose="02010600030101010101" pitchFamily="2" charset="-122"/>
                <a:cs typeface="宋体" panose="02010600030101010101" pitchFamily="2" charset="-122"/>
              </a:rPr>
              <a:t>挥政府职能及</a:t>
            </a:r>
            <a:r>
              <a:rPr lang="zh-CN" altLang="en-US" sz="1800" b="0">
                <a:ln/>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市场在资源配置中</a:t>
            </a:r>
            <a:r>
              <a:rPr lang="zh-CN" altLang="en-US" sz="1800" b="0">
                <a:latin typeface="宋体" panose="02010600030101010101" pitchFamily="2" charset="-122"/>
                <a:ea typeface="宋体" panose="02010600030101010101" pitchFamily="2" charset="-122"/>
                <a:cs typeface="宋体" panose="02010600030101010101" pitchFamily="2" charset="-122"/>
              </a:rPr>
              <a:t>的决定性作用，引导和鼓励社会资本特别是民间资本积极参与基础设施及公共服务供给</a:t>
            </a:r>
            <a:r>
              <a:rPr lang="zh-CN" altLang="en-US" sz="1200" b="0">
                <a:latin typeface="宋体" panose="02010600030101010101" pitchFamily="2" charset="-122"/>
                <a:ea typeface="宋体" panose="02010600030101010101" pitchFamily="2" charset="-122"/>
                <a:cs typeface="宋体" panose="02010600030101010101" pitchFamily="2" charset="-122"/>
              </a:rPr>
              <a:t>，</a:t>
            </a:r>
            <a:endParaRPr lang="zh-CN" altLang="en-US" sz="1200" b="0">
              <a:latin typeface="宋体" panose="02010600030101010101" pitchFamily="2" charset="-122"/>
              <a:ea typeface="宋体" panose="02010600030101010101" pitchFamily="2" charset="-122"/>
              <a:cs typeface="宋体" panose="02010600030101010101" pitchFamily="2" charset="-122"/>
            </a:endParaRPr>
          </a:p>
          <a:p>
            <a:pPr marL="0" indent="0"/>
            <a:r>
              <a:rPr lang="zh-CN" altLang="en-US"/>
              <a:t>                                                          </a:t>
            </a:r>
            <a:r>
              <a:rPr lang="en-US" altLang="zh-CN"/>
              <a:t>——宁夏自治区人民政府办公厅关于进一步推进政府和社会资本合作模式（PPP）的实施意见</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E4B5437A-9C1F-4A9E-B53B-D9D22DBA23DA}" type="slidenum">
              <a:rPr lang="zh-CN" altLang="en-US"/>
            </a:fld>
            <a:endParaRPr lang="zh-CN" altLang="en-US"/>
          </a:p>
        </p:txBody>
      </p:sp>
      <p:sp>
        <p:nvSpPr>
          <p:cNvPr id="5" name="矩形 4"/>
          <p:cNvSpPr/>
          <p:nvPr/>
        </p:nvSpPr>
        <p:spPr>
          <a:xfrm>
            <a:off x="1327150" y="944245"/>
            <a:ext cx="7941945" cy="4523105"/>
          </a:xfrm>
          <a:prstGeom prst="rect">
            <a:avLst/>
          </a:prstGeom>
        </p:spPr>
        <p:txBody>
          <a:bodyPr wrap="square">
            <a:spAutoFit/>
          </a:bodyPr>
          <a:lstStyle/>
          <a:p>
            <a:pPr algn="l" fontAlgn="auto">
              <a:spcBef>
                <a:spcPts val="0"/>
              </a:spcBef>
              <a:spcAft>
                <a:spcPts val="0"/>
              </a:spcAft>
              <a:defRPr/>
            </a:pPr>
            <a:r>
              <a:rPr lang="zh-CN" altLang="en-US" sz="4800" b="1" dirty="0" smtClean="0">
                <a:solidFill>
                  <a:schemeClr val="accent1">
                    <a:lumMod val="60000"/>
                    <a:lumOff val="40000"/>
                  </a:schemeClr>
                </a:solidFill>
                <a:latin typeface="宋体" panose="02010600030101010101" pitchFamily="2" charset="-122"/>
                <a:ea typeface="黑体" panose="02010609060101010101" pitchFamily="49" charset="-122"/>
                <a:cs typeface="Arial" panose="020B0604020202020204" pitchFamily="34" charset="0"/>
                <a:sym typeface="+mn-ea"/>
              </a:rPr>
              <a:t>▲</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PPP付费模式</a:t>
            </a:r>
            <a:r>
              <a:rPr lang="en-US" altLang="zh-CN" sz="4800" b="1" dirty="0" smtClean="0">
                <a:solidFill>
                  <a:schemeClr val="accent1">
                    <a:lumMod val="60000"/>
                    <a:lumOff val="40000"/>
                  </a:schemeClr>
                </a:solidFill>
                <a:latin typeface="黑体" panose="02010609060101010101" pitchFamily="49" charset="-122"/>
                <a:ea typeface="黑体" panose="02010609060101010101" pitchFamily="49" charset="-122"/>
              </a:rPr>
              <a:t>=</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减法融资</a:t>
            </a:r>
            <a:r>
              <a:rPr lang="zh-CN" altLang="en-US" sz="4800" b="1" dirty="0" smtClean="0">
                <a:solidFill>
                  <a:schemeClr val="accent1">
                    <a:lumMod val="60000"/>
                    <a:lumOff val="40000"/>
                  </a:schemeClr>
                </a:solidFill>
                <a:latin typeface="楷体" panose="02010609060101010101" pitchFamily="49" charset="-122"/>
                <a:ea typeface="楷体" panose="02010609060101010101" pitchFamily="49" charset="-122"/>
              </a:rPr>
              <a:t>（拨改付）</a:t>
            </a:r>
            <a:endParaRPr lang="zh-CN" altLang="en-US" sz="4800" b="1" dirty="0" smtClean="0">
              <a:solidFill>
                <a:schemeClr val="accent1">
                  <a:lumMod val="60000"/>
                  <a:lumOff val="40000"/>
                </a:schemeClr>
              </a:solidFill>
              <a:latin typeface="楷体" panose="02010609060101010101" pitchFamily="49" charset="-122"/>
              <a:ea typeface="楷体" panose="02010609060101010101" pitchFamily="49" charset="-122"/>
            </a:endParaRPr>
          </a:p>
          <a:p>
            <a:pPr algn="l" fontAlgn="auto">
              <a:spcBef>
                <a:spcPts val="0"/>
              </a:spcBef>
              <a:spcAft>
                <a:spcPts val="0"/>
              </a:spcAft>
              <a:defRPr/>
            </a:pPr>
            <a:r>
              <a:rPr lang="zh-CN" altLang="en-US" sz="4800" b="1" dirty="0" smtClean="0">
                <a:solidFill>
                  <a:schemeClr val="accent1">
                    <a:lumMod val="60000"/>
                    <a:lumOff val="40000"/>
                  </a:schemeClr>
                </a:solidFill>
                <a:latin typeface="宋体" panose="02010600030101010101" pitchFamily="2" charset="-122"/>
                <a:ea typeface="黑体" panose="02010609060101010101" pitchFamily="49" charset="-122"/>
                <a:cs typeface="Arial" panose="020B0604020202020204" pitchFamily="34" charset="0"/>
                <a:sym typeface="+mn-ea"/>
              </a:rPr>
              <a:t>▲</a:t>
            </a:r>
            <a:r>
              <a:rPr lang="en-US" altLang="zh-CN" sz="4800" b="1" dirty="0" smtClean="0">
                <a:solidFill>
                  <a:schemeClr val="accent1">
                    <a:lumMod val="60000"/>
                    <a:lumOff val="40000"/>
                  </a:schemeClr>
                </a:solidFill>
                <a:latin typeface="黑体" panose="02010609060101010101" pitchFamily="49" charset="-122"/>
                <a:ea typeface="黑体" panose="02010609060101010101" pitchFamily="49" charset="-122"/>
              </a:rPr>
              <a:t>PPP</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投资基金</a:t>
            </a:r>
            <a:r>
              <a:rPr lang="en-US" altLang="zh-CN" sz="4800" b="1" dirty="0" smtClean="0">
                <a:solidFill>
                  <a:schemeClr val="accent1">
                    <a:lumMod val="60000"/>
                    <a:lumOff val="40000"/>
                  </a:schemeClr>
                </a:solidFill>
                <a:latin typeface="黑体" panose="02010609060101010101" pitchFamily="49" charset="-122"/>
                <a:ea typeface="黑体" panose="02010609060101010101" pitchFamily="49" charset="-122"/>
              </a:rPr>
              <a:t>=</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加法融资</a:t>
            </a:r>
            <a:endPar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endParaRPr>
          </a:p>
          <a:p>
            <a:pPr algn="l" fontAlgn="auto">
              <a:spcBef>
                <a:spcPts val="0"/>
              </a:spcBef>
              <a:spcAft>
                <a:spcPts val="0"/>
              </a:spcAft>
              <a:defRPr/>
            </a:pPr>
            <a:r>
              <a:rPr lang="zh-CN" altLang="en-US" sz="4800" b="1" dirty="0" smtClean="0">
                <a:solidFill>
                  <a:schemeClr val="accent1">
                    <a:lumMod val="60000"/>
                    <a:lumOff val="40000"/>
                  </a:schemeClr>
                </a:solidFill>
                <a:latin typeface="楷体" panose="02010609060101010101" pitchFamily="49" charset="-122"/>
                <a:ea typeface="楷体" panose="02010609060101010101" pitchFamily="49" charset="-122"/>
              </a:rPr>
              <a:t>（拨改投）</a:t>
            </a:r>
            <a:endParaRPr lang="zh-CN" altLang="en-US" sz="4800" b="1" dirty="0" smtClean="0">
              <a:solidFill>
                <a:schemeClr val="accent1">
                  <a:lumMod val="60000"/>
                  <a:lumOff val="4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4800" b="1" dirty="0" smtClean="0">
                <a:solidFill>
                  <a:schemeClr val="accent1">
                    <a:lumMod val="60000"/>
                    <a:lumOff val="40000"/>
                  </a:schemeClr>
                </a:solidFill>
                <a:latin typeface="宋体" panose="02010600030101010101" pitchFamily="2" charset="-122"/>
                <a:ea typeface="黑体" panose="02010609060101010101" pitchFamily="49" charset="-122"/>
                <a:cs typeface="Arial" panose="020B0604020202020204" pitchFamily="34" charset="0"/>
                <a:sym typeface="+mn-ea"/>
              </a:rPr>
              <a:t>▲</a:t>
            </a:r>
            <a:r>
              <a:rPr lang="en-US" altLang="zh-CN" sz="4800" b="1" dirty="0" smtClean="0">
                <a:solidFill>
                  <a:schemeClr val="accent1">
                    <a:lumMod val="60000"/>
                    <a:lumOff val="40000"/>
                  </a:schemeClr>
                </a:solidFill>
                <a:latin typeface="黑体" panose="02010609060101010101" pitchFamily="49" charset="-122"/>
                <a:ea typeface="黑体" panose="02010609060101010101" pitchFamily="49" charset="-122"/>
              </a:rPr>
              <a:t>PPP</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资产证券化</a:t>
            </a:r>
            <a:r>
              <a:rPr lang="en-US" altLang="zh-CN" sz="4800" b="1" dirty="0" smtClean="0">
                <a:solidFill>
                  <a:schemeClr val="accent1">
                    <a:lumMod val="60000"/>
                    <a:lumOff val="40000"/>
                  </a:schemeClr>
                </a:solidFill>
                <a:latin typeface="黑体" panose="02010609060101010101" pitchFamily="49" charset="-122"/>
                <a:ea typeface="黑体" panose="02010609060101010101" pitchFamily="49" charset="-122"/>
              </a:rPr>
              <a:t>=</a:t>
            </a:r>
            <a:r>
              <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rPr>
              <a:t>循环融资</a:t>
            </a:r>
            <a:endPar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endParaRPr>
          </a:p>
          <a:p>
            <a:pPr fontAlgn="auto">
              <a:spcBef>
                <a:spcPts val="0"/>
              </a:spcBef>
              <a:spcAft>
                <a:spcPts val="0"/>
              </a:spcAft>
              <a:defRPr/>
            </a:pPr>
            <a:endParaRPr lang="zh-CN" altLang="en-US" sz="4800" b="1" dirty="0" smtClean="0">
              <a:solidFill>
                <a:schemeClr val="accent1">
                  <a:lumMod val="60000"/>
                  <a:lumOff val="40000"/>
                </a:schemeClr>
              </a:solidFill>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8458" y="2520950"/>
            <a:ext cx="6313170" cy="1198880"/>
          </a:xfrm>
          <a:prstGeom prst="rect">
            <a:avLst/>
          </a:prstGeom>
        </p:spPr>
        <p:txBody>
          <a:bodyPr wrap="none">
            <a:spAutoFit/>
          </a:bodyPr>
          <a:lstStyle/>
          <a:p>
            <a:pPr algn="l" fontAlgn="auto">
              <a:spcBef>
                <a:spcPts val="0"/>
              </a:spcBef>
              <a:spcAft>
                <a:spcPts val="0"/>
              </a:spcAft>
              <a:defRPr/>
            </a:pPr>
            <a:r>
              <a:rPr lang="zh-CN" altLang="en-US" sz="4400" b="1" dirty="0" smtClean="0">
                <a:solidFill>
                  <a:schemeClr val="tx2">
                    <a:lumMod val="75000"/>
                  </a:schemeClr>
                </a:solidFill>
                <a:latin typeface="微软雅黑" panose="020B0503020204020204" pitchFamily="34" charset="-122"/>
                <a:ea typeface="微软雅黑" panose="020B0503020204020204" pitchFamily="34" charset="-122"/>
              </a:rPr>
              <a:t>PPP政策解读及实施要点</a:t>
            </a:r>
            <a:endParaRPr lang="zh-CN" altLang="en-US" sz="4400" b="1" dirty="0">
              <a:solidFill>
                <a:schemeClr val="tx2">
                  <a:lumMod val="75000"/>
                </a:schemeClr>
              </a:solidFill>
              <a:latin typeface="微软雅黑" panose="020B0503020204020204" pitchFamily="34" charset="-122"/>
              <a:ea typeface="微软雅黑" panose="020B0503020204020204" pitchFamily="34" charset="-122"/>
            </a:endParaRPr>
          </a:p>
          <a:p>
            <a:pPr marL="514350" indent="-514350" algn="l" fontAlgn="auto">
              <a:spcBef>
                <a:spcPts val="0"/>
              </a:spcBef>
              <a:spcAft>
                <a:spcPts val="0"/>
              </a:spcAft>
              <a:buFont typeface="Wingdings" panose="05000000000000000000" charset="0"/>
              <a:buAutoNum type="arabicPeriod"/>
              <a:defRPr/>
            </a:pPr>
            <a:endPar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78" name="TextBox 4"/>
          <p:cNvSpPr txBox="1">
            <a:spLocks noChangeArrowheads="1"/>
          </p:cNvSpPr>
          <p:nvPr/>
        </p:nvSpPr>
        <p:spPr bwMode="auto">
          <a:xfrm>
            <a:off x="1979613" y="1935163"/>
            <a:ext cx="2381250" cy="2753360"/>
          </a:xfrm>
          <a:prstGeom prst="rect">
            <a:avLst/>
          </a:prstGeom>
          <a:noFill/>
          <a:ln w="9525">
            <a:noFill/>
            <a:miter lim="800000"/>
          </a:ln>
        </p:spPr>
        <p:txBody>
          <a:bodyPr wrap="none">
            <a:spAutoFit/>
          </a:bodyPr>
          <a:lstStyle/>
          <a:p>
            <a:r>
              <a:rPr lang="en-US" altLang="zh-CN" sz="17300">
                <a:solidFill>
                  <a:schemeClr val="tx2">
                    <a:lumMod val="75000"/>
                  </a:schemeClr>
                </a:solidFill>
                <a:latin typeface="Latha" panose="020B0604020202020204" pitchFamily="34" charset="0"/>
                <a:cs typeface="Latha" panose="020B0604020202020204" pitchFamily="34" charset="0"/>
              </a:rPr>
              <a:t>[2]</a:t>
            </a:r>
            <a:endParaRPr lang="en-US" altLang="zh-CN" sz="17300">
              <a:solidFill>
                <a:schemeClr val="tx2">
                  <a:lumMod val="75000"/>
                </a:schemeClr>
              </a:solidFill>
              <a:latin typeface="Latha" panose="020B0604020202020204" pitchFamily="34" charset="0"/>
              <a:cs typeface="Latha" panose="020B0604020202020204" pitchFamily="34" charset="0"/>
            </a:endParaRPr>
          </a:p>
        </p:txBody>
      </p:sp>
      <p:sp>
        <p:nvSpPr>
          <p:cNvPr id="24579" name="TextBox 5"/>
          <p:cNvSpPr txBox="1">
            <a:spLocks noChangeArrowheads="1"/>
          </p:cNvSpPr>
          <p:nvPr/>
        </p:nvSpPr>
        <p:spPr bwMode="auto">
          <a:xfrm>
            <a:off x="3446463" y="3311525"/>
            <a:ext cx="721995" cy="518160"/>
          </a:xfrm>
          <a:prstGeom prst="rect">
            <a:avLst/>
          </a:prstGeom>
          <a:solidFill>
            <a:schemeClr val="bg1"/>
          </a:solidFill>
          <a:ln w="9525">
            <a:noFill/>
            <a:miter lim="800000"/>
          </a:ln>
        </p:spPr>
        <p:txBody>
          <a:bodyPr wrap="none" lIns="102870" tIns="51435" rIns="102870" bIns="51435">
            <a:spAutoFit/>
          </a:bodyPr>
          <a:lstStyle/>
          <a:p>
            <a:r>
              <a:rPr lang="en-US" altLang="zh-CN" sz="2700">
                <a:solidFill>
                  <a:schemeClr val="tx2">
                    <a:lumMod val="75000"/>
                  </a:schemeClr>
                </a:solidFill>
                <a:latin typeface="Impact" panose="020B0806030902050204" pitchFamily="34" charset="0"/>
              </a:rPr>
              <a:t>PPP</a:t>
            </a:r>
            <a:endParaRPr lang="en-US" altLang="zh-CN" sz="2700">
              <a:solidFill>
                <a:schemeClr val="tx2">
                  <a:lumMod val="75000"/>
                </a:schemeClr>
              </a:solidFill>
              <a:latin typeface="Impact" panose="020B0806030902050204" pitchFamily="34" charset="0"/>
            </a:endParaRPr>
          </a:p>
        </p:txBody>
      </p:sp>
      <p:sp>
        <p:nvSpPr>
          <p:cNvPr id="2" name="灯片编号占位符 1"/>
          <p:cNvSpPr>
            <a:spLocks noGrp="1"/>
          </p:cNvSpPr>
          <p:nvPr>
            <p:ph type="sldNum" sz="quarter" idx="12"/>
          </p:nvPr>
        </p:nvSpPr>
        <p:spPr/>
        <p:txBody>
          <a:bodyPr/>
          <a:lstStyle/>
          <a:p>
            <a:pPr>
              <a:defRPr/>
            </a:pPr>
            <a:fld id="{E4B5437A-9C1F-4A9E-B53B-D9D22DBA23DA}" type="slidenum">
              <a:rPr lang="zh-CN" altLang="en-US"/>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35"/>
            <a:ext cx="10800715" cy="808990"/>
          </a:xfrm>
          <a:prstGeom prst="rect">
            <a:avLst/>
          </a:prstGeom>
          <a:solidFill>
            <a:schemeClr val="tx2">
              <a:lumMod val="75000"/>
            </a:schemeClr>
          </a:solidFill>
          <a:ln w="9525">
            <a:noFill/>
            <a:miter lim="800000"/>
          </a:ln>
        </p:spPr>
        <p:txBody>
          <a:bodyPr/>
          <a:lstStyle/>
          <a:p>
            <a:pPr defTabSz="685165">
              <a:lnSpc>
                <a:spcPct val="130000"/>
              </a:lnSpc>
            </a:pPr>
            <a:r>
              <a:rPr lang="en-US" sz="2800" b="1" dirty="0">
                <a:solidFill>
                  <a:schemeClr val="bg1">
                    <a:lumMod val="95000"/>
                  </a:schemeClr>
                </a:solidFill>
                <a:latin typeface="微软雅黑" panose="020B0503020204020204" pitchFamily="34" charset="-122"/>
                <a:ea typeface="微软雅黑" panose="020B0503020204020204" pitchFamily="34" charset="-122"/>
                <a:sym typeface="+mn-ea"/>
              </a:rPr>
              <a:t>1.</a:t>
            </a:r>
            <a:r>
              <a:rPr sz="2800" b="1" dirty="0">
                <a:solidFill>
                  <a:schemeClr val="bg1">
                    <a:lumMod val="95000"/>
                  </a:schemeClr>
                </a:solidFill>
                <a:latin typeface="微软雅黑" panose="020B0503020204020204" pitchFamily="34" charset="-122"/>
                <a:ea typeface="微软雅黑" panose="020B0503020204020204" pitchFamily="34" charset="-122"/>
                <a:sym typeface="+mn-ea"/>
              </a:rPr>
              <a:t>PPP模式的涵义——到底何为PPP模式？</a:t>
            </a:r>
            <a:endParaRPr b="1" dirty="0">
              <a:solidFill>
                <a:schemeClr val="bg1">
                  <a:lumMod val="95000"/>
                </a:schemeClr>
              </a:solidFill>
              <a:latin typeface="微软雅黑" panose="020B0503020204020204" pitchFamily="34" charset="-122"/>
              <a:ea typeface="微软雅黑" panose="020B0503020204020204" pitchFamily="34" charset="-122"/>
              <a:sym typeface="+mn-ea"/>
            </a:endParaRPr>
          </a:p>
        </p:txBody>
      </p:sp>
      <p:sp>
        <p:nvSpPr>
          <p:cNvPr id="8" name="Text Box 30"/>
          <p:cNvSpPr>
            <a:spLocks noChangeArrowheads="1"/>
          </p:cNvSpPr>
          <p:nvPr/>
        </p:nvSpPr>
        <p:spPr bwMode="auto">
          <a:xfrm>
            <a:off x="1259523" y="939800"/>
            <a:ext cx="8893175" cy="722630"/>
          </a:xfrm>
          <a:prstGeom prst="rect">
            <a:avLst/>
          </a:prstGeom>
          <a:solidFill>
            <a:schemeClr val="bg1"/>
          </a:solidFill>
          <a:ln w="9525">
            <a:noFill/>
            <a:miter lim="800000"/>
          </a:ln>
        </p:spPr>
        <p:txBody>
          <a:bodyPr>
            <a:spAutoFit/>
          </a:bodyPr>
          <a:lstStyle/>
          <a:p>
            <a:pPr lvl="0" eaLnBrk="1" hangingPunct="1"/>
            <a:r>
              <a:rPr lang="zh-CN" altLang="en-US"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rPr>
              <a:t>        按照财政部</a:t>
            </a:r>
            <a:r>
              <a:rPr lang="en-US" altLang="zh-CN"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rPr>
              <a:t>76</a:t>
            </a:r>
            <a:r>
              <a:rPr lang="zh-CN" altLang="en-US"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rPr>
              <a:t>号文件中的描述，</a:t>
            </a:r>
            <a:r>
              <a:rPr lang="en-US" altLang="zh-CN"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rPr>
              <a:t>PPP</a:t>
            </a:r>
            <a:r>
              <a:rPr lang="zh-CN" altLang="en-US"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rPr>
              <a:t>模式的定义为“政府和社会资本合作模式”。在此定义中涉及到三个关键词，即“政府、社会资本与合作”。</a:t>
            </a:r>
            <a:endParaRPr lang="zh-CN" altLang="en-US" b="1" dirty="0">
              <a:solidFill>
                <a:schemeClr val="tx2">
                  <a:lumMod val="75000"/>
                </a:schemeClr>
              </a:solidFill>
              <a:latin typeface="微软雅黑" panose="020B0503020204020204" pitchFamily="34" charset="-122"/>
              <a:ea typeface="微软雅黑" panose="020B0503020204020204" pitchFamily="34" charset="-122"/>
              <a:sym typeface="Palatino Linotype" panose="02040502050505030304" pitchFamily="18" charset="0"/>
            </a:endParaRPr>
          </a:p>
        </p:txBody>
      </p:sp>
      <p:grpSp>
        <p:nvGrpSpPr>
          <p:cNvPr id="3076" name="组合 29"/>
          <p:cNvGrpSpPr/>
          <p:nvPr/>
        </p:nvGrpSpPr>
        <p:grpSpPr>
          <a:xfrm>
            <a:off x="165735" y="1776095"/>
            <a:ext cx="10469880" cy="4368800"/>
            <a:chOff x="-1079118" y="-656687"/>
            <a:chExt cx="10475528" cy="5564045"/>
          </a:xfrm>
        </p:grpSpPr>
        <p:sp>
          <p:nvSpPr>
            <p:cNvPr id="3080" name="Oval 2"/>
            <p:cNvSpPr/>
            <p:nvPr/>
          </p:nvSpPr>
          <p:spPr>
            <a:xfrm>
              <a:off x="2057568" y="2929210"/>
              <a:ext cx="4051580" cy="533760"/>
            </a:xfrm>
            <a:prstGeom prst="ellipse">
              <a:avLst/>
            </a:prstGeom>
            <a:gradFill rotWithShape="1">
              <a:gsLst>
                <a:gs pos="0">
                  <a:srgbClr val="000000"/>
                </a:gs>
                <a:gs pos="100000">
                  <a:srgbClr val="445E7A"/>
                </a:gs>
              </a:gsLst>
              <a:path path="shape">
                <a:fillToRect l="50000" t="50000" r="50000" b="50000"/>
              </a:path>
              <a:tileRect/>
            </a:gradFill>
            <a:ln w="9525">
              <a:noFill/>
            </a:ln>
          </p:spPr>
          <p:txBody>
            <a:bodyPr wrap="none" anchor="ctr"/>
            <a:lstStyle/>
            <a:p>
              <a:pPr lvl="0" eaLnBrk="1" hangingPunct="1"/>
              <a:endParaRPr lang="zh-CN" altLang="zh-CN" dirty="0">
                <a:solidFill>
                  <a:srgbClr val="000000"/>
                </a:solidFill>
                <a:latin typeface="Arial" panose="020B0604020202020204" pitchFamily="34" charset="0"/>
                <a:ea typeface="黑体" panose="02010609060101010101" pitchFamily="49" charset="-122"/>
              </a:endParaRPr>
            </a:p>
          </p:txBody>
        </p:sp>
        <p:grpSp>
          <p:nvGrpSpPr>
            <p:cNvPr id="3081" name="Group 3"/>
            <p:cNvGrpSpPr/>
            <p:nvPr/>
          </p:nvGrpSpPr>
          <p:grpSpPr>
            <a:xfrm>
              <a:off x="2563812" y="268288"/>
              <a:ext cx="1562108" cy="2209803"/>
              <a:chOff x="0" y="0"/>
              <a:chExt cx="984" cy="1392"/>
            </a:xfrm>
          </p:grpSpPr>
          <p:sp>
            <p:nvSpPr>
              <p:cNvPr id="3101" name="Freeform 4"/>
              <p:cNvSpPr/>
              <p:nvPr/>
            </p:nvSpPr>
            <p:spPr>
              <a:xfrm>
                <a:off x="925" y="0"/>
                <a:ext cx="59" cy="247"/>
              </a:xfrm>
              <a:custGeom>
                <a:avLst/>
                <a:gdLst>
                  <a:gd name="txL" fmla="*/ 0 w 9"/>
                  <a:gd name="txT" fmla="*/ 0 h 39"/>
                  <a:gd name="txR" fmla="*/ 9 w 9"/>
                  <a:gd name="txB" fmla="*/ 39 h 39"/>
                </a:gdLst>
                <a:ahLst/>
                <a:cxnLst>
                  <a:cxn ang="0">
                    <a:pos x="2147483647" y="2147483647"/>
                  </a:cxn>
                  <a:cxn ang="0">
                    <a:pos x="2147483647" y="2147483647"/>
                  </a:cxn>
                  <a:cxn ang="0">
                    <a:pos x="2147483647" y="0"/>
                  </a:cxn>
                  <a:cxn ang="0">
                    <a:pos x="2147483647" y="0"/>
                  </a:cxn>
                  <a:cxn ang="0">
                    <a:pos x="0" y="2147483647"/>
                  </a:cxn>
                  <a:cxn ang="0">
                    <a:pos x="2147483647" y="2147483647"/>
                  </a:cxn>
                </a:cxnLst>
                <a:rect l="txL" t="txT" r="txR" b="txB"/>
                <a:pathLst>
                  <a:path w="9" h="39">
                    <a:moveTo>
                      <a:pt x="6" y="39"/>
                    </a:moveTo>
                    <a:cubicBezTo>
                      <a:pt x="9" y="11"/>
                      <a:pt x="9" y="11"/>
                      <a:pt x="9" y="11"/>
                    </a:cubicBezTo>
                    <a:cubicBezTo>
                      <a:pt x="5" y="0"/>
                      <a:pt x="5" y="0"/>
                      <a:pt x="5" y="0"/>
                    </a:cubicBezTo>
                    <a:cubicBezTo>
                      <a:pt x="4" y="0"/>
                      <a:pt x="4" y="0"/>
                      <a:pt x="4" y="0"/>
                    </a:cubicBezTo>
                    <a:cubicBezTo>
                      <a:pt x="0" y="30"/>
                      <a:pt x="0" y="30"/>
                      <a:pt x="0" y="30"/>
                    </a:cubicBezTo>
                    <a:lnTo>
                      <a:pt x="6" y="39"/>
                    </a:lnTo>
                    <a:close/>
                  </a:path>
                </a:pathLst>
              </a:cu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02" name="Freeform 5"/>
              <p:cNvSpPr/>
              <p:nvPr/>
            </p:nvSpPr>
            <p:spPr>
              <a:xfrm>
                <a:off x="99" y="1239"/>
                <a:ext cx="255" cy="153"/>
              </a:xfrm>
              <a:custGeom>
                <a:avLst/>
                <a:gdLst>
                  <a:gd name="txL" fmla="*/ 0 w 40"/>
                  <a:gd name="txT" fmla="*/ 0 h 24"/>
                  <a:gd name="txR" fmla="*/ 40 w 40"/>
                  <a:gd name="txB" fmla="*/ 24 h 24"/>
                </a:gdLst>
                <a:ahLst/>
                <a:cxnLst>
                  <a:cxn ang="0">
                    <a:pos x="2147483647" y="2147483647"/>
                  </a:cxn>
                  <a:cxn ang="0">
                    <a:pos x="2147483647" y="0"/>
                  </a:cxn>
                  <a:cxn ang="0">
                    <a:pos x="0" y="2147483647"/>
                  </a:cxn>
                  <a:cxn ang="0">
                    <a:pos x="2147483647" y="2147483647"/>
                  </a:cxn>
                  <a:cxn ang="0">
                    <a:pos x="2147483647" y="2147483647"/>
                  </a:cxn>
                </a:cxnLst>
                <a:rect l="txL" t="txT" r="txR" b="txB"/>
                <a:pathLst>
                  <a:path w="40" h="24">
                    <a:moveTo>
                      <a:pt x="40" y="4"/>
                    </a:moveTo>
                    <a:cubicBezTo>
                      <a:pt x="33" y="0"/>
                      <a:pt x="33" y="0"/>
                      <a:pt x="33" y="0"/>
                    </a:cubicBezTo>
                    <a:cubicBezTo>
                      <a:pt x="0" y="21"/>
                      <a:pt x="0" y="21"/>
                      <a:pt x="0" y="21"/>
                    </a:cubicBezTo>
                    <a:cubicBezTo>
                      <a:pt x="0" y="21"/>
                      <a:pt x="7" y="24"/>
                      <a:pt x="7" y="24"/>
                    </a:cubicBezTo>
                    <a:lnTo>
                      <a:pt x="40" y="4"/>
                    </a:lnTo>
                    <a:close/>
                  </a:path>
                </a:pathLst>
              </a:custGeom>
              <a:solidFill>
                <a:srgbClr val="FF6600"/>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03" name="Freeform 6"/>
              <p:cNvSpPr/>
              <p:nvPr/>
            </p:nvSpPr>
            <p:spPr>
              <a:xfrm>
                <a:off x="0" y="0"/>
                <a:ext cx="952" cy="1374"/>
              </a:xfrm>
              <a:custGeom>
                <a:avLst/>
                <a:gdLst>
                  <a:gd name="txL" fmla="*/ 0 w 150"/>
                  <a:gd name="txT" fmla="*/ 0 h 216"/>
                  <a:gd name="txR" fmla="*/ 150 w 150"/>
                  <a:gd name="txB" fmla="*/ 216 h 216"/>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150" h="216">
                    <a:moveTo>
                      <a:pt x="95" y="65"/>
                    </a:moveTo>
                    <a:cubicBezTo>
                      <a:pt x="111" y="49"/>
                      <a:pt x="129" y="38"/>
                      <a:pt x="146" y="30"/>
                    </a:cubicBezTo>
                    <a:cubicBezTo>
                      <a:pt x="146" y="30"/>
                      <a:pt x="146" y="30"/>
                      <a:pt x="146" y="30"/>
                    </a:cubicBezTo>
                    <a:cubicBezTo>
                      <a:pt x="146" y="30"/>
                      <a:pt x="146" y="30"/>
                      <a:pt x="146" y="30"/>
                    </a:cubicBezTo>
                    <a:cubicBezTo>
                      <a:pt x="150" y="0"/>
                      <a:pt x="150" y="0"/>
                      <a:pt x="150" y="0"/>
                    </a:cubicBezTo>
                    <a:cubicBezTo>
                      <a:pt x="128" y="9"/>
                      <a:pt x="106" y="22"/>
                      <a:pt x="85" y="39"/>
                    </a:cubicBezTo>
                    <a:cubicBezTo>
                      <a:pt x="26" y="90"/>
                      <a:pt x="0" y="161"/>
                      <a:pt x="16" y="216"/>
                    </a:cubicBezTo>
                    <a:cubicBezTo>
                      <a:pt x="49" y="195"/>
                      <a:pt x="49" y="195"/>
                      <a:pt x="49" y="195"/>
                    </a:cubicBezTo>
                    <a:cubicBezTo>
                      <a:pt x="37" y="157"/>
                      <a:pt x="54" y="105"/>
                      <a:pt x="95" y="65"/>
                    </a:cubicBezTo>
                    <a:close/>
                  </a:path>
                </a:pathLst>
              </a:custGeom>
              <a:gradFill rotWithShape="1">
                <a:gsLst>
                  <a:gs pos="0">
                    <a:srgbClr val="629DD1"/>
                  </a:gs>
                  <a:gs pos="100000">
                    <a:srgbClr val="297FD5"/>
                  </a:gs>
                </a:gsLst>
                <a:lin ang="0" scaled="1"/>
                <a:tileRect/>
              </a:gra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04" name="Freeform 7"/>
              <p:cNvSpPr/>
              <p:nvPr/>
            </p:nvSpPr>
            <p:spPr>
              <a:xfrm>
                <a:off x="925" y="0"/>
                <a:ext cx="27" cy="191"/>
              </a:xfrm>
              <a:custGeom>
                <a:avLst/>
                <a:gdLst>
                  <a:gd name="txL" fmla="*/ 0 w 10"/>
                  <a:gd name="txT" fmla="*/ 0 h 71"/>
                  <a:gd name="txR" fmla="*/ 10 w 10"/>
                  <a:gd name="txB" fmla="*/ 71 h 71"/>
                </a:gdLst>
                <a:ahLst/>
                <a:cxnLst>
                  <a:cxn ang="0">
                    <a:pos x="0" y="73837340"/>
                  </a:cxn>
                  <a:cxn ang="0">
                    <a:pos x="10950065" y="0"/>
                  </a:cxn>
                  <a:cxn ang="0">
                    <a:pos x="0" y="73837340"/>
                  </a:cxn>
                  <a:cxn ang="0">
                    <a:pos x="0" y="73837340"/>
                  </a:cxn>
                </a:cxnLst>
                <a:rect l="txL" t="txT" r="txR" b="txB"/>
                <a:pathLst>
                  <a:path w="10" h="71">
                    <a:moveTo>
                      <a:pt x="0" y="71"/>
                    </a:moveTo>
                    <a:lnTo>
                      <a:pt x="10" y="0"/>
                    </a:lnTo>
                    <a:lnTo>
                      <a:pt x="0" y="71"/>
                    </a:lnTo>
                    <a:close/>
                  </a:path>
                </a:pathLst>
              </a:custGeom>
              <a:solidFill>
                <a:srgbClr val="02020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05" name="Freeform 8"/>
              <p:cNvSpPr/>
              <p:nvPr/>
            </p:nvSpPr>
            <p:spPr>
              <a:xfrm>
                <a:off x="234" y="191"/>
                <a:ext cx="731" cy="1072"/>
              </a:xfrm>
              <a:custGeom>
                <a:avLst/>
                <a:gdLst>
                  <a:gd name="txL" fmla="*/ 0 w 115"/>
                  <a:gd name="txT" fmla="*/ 0 h 169"/>
                  <a:gd name="txR" fmla="*/ 115 w 115"/>
                  <a:gd name="txB" fmla="*/ 169 h 16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115" h="169">
                    <a:moveTo>
                      <a:pt x="12" y="165"/>
                    </a:moveTo>
                    <a:cubicBezTo>
                      <a:pt x="12" y="165"/>
                      <a:pt x="12" y="165"/>
                      <a:pt x="12" y="165"/>
                    </a:cubicBezTo>
                    <a:cubicBezTo>
                      <a:pt x="19" y="169"/>
                      <a:pt x="19" y="169"/>
                      <a:pt x="19" y="169"/>
                    </a:cubicBezTo>
                    <a:cubicBezTo>
                      <a:pt x="12" y="145"/>
                      <a:pt x="18" y="120"/>
                      <a:pt x="18" y="120"/>
                    </a:cubicBezTo>
                    <a:cubicBezTo>
                      <a:pt x="18" y="120"/>
                      <a:pt x="41" y="41"/>
                      <a:pt x="115" y="8"/>
                    </a:cubicBezTo>
                    <a:cubicBezTo>
                      <a:pt x="109" y="0"/>
                      <a:pt x="109" y="0"/>
                      <a:pt x="109" y="0"/>
                    </a:cubicBezTo>
                    <a:cubicBezTo>
                      <a:pt x="92" y="8"/>
                      <a:pt x="74" y="19"/>
                      <a:pt x="58" y="35"/>
                    </a:cubicBezTo>
                    <a:cubicBezTo>
                      <a:pt x="17" y="75"/>
                      <a:pt x="0" y="127"/>
                      <a:pt x="12" y="165"/>
                    </a:cubicBezTo>
                    <a:close/>
                  </a:path>
                </a:pathLst>
              </a:custGeom>
              <a:solidFill>
                <a:schemeClr val="accent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3082" name="Group 9"/>
            <p:cNvGrpSpPr/>
            <p:nvPr/>
          </p:nvGrpSpPr>
          <p:grpSpPr>
            <a:xfrm>
              <a:off x="2773362" y="1893888"/>
              <a:ext cx="2841626" cy="1458912"/>
              <a:chOff x="0" y="0"/>
              <a:chExt cx="1790" cy="919"/>
            </a:xfrm>
          </p:grpSpPr>
          <p:sp>
            <p:nvSpPr>
              <p:cNvPr id="3098" name="Freeform 10"/>
              <p:cNvSpPr/>
              <p:nvPr/>
            </p:nvSpPr>
            <p:spPr>
              <a:xfrm>
                <a:off x="209" y="140"/>
                <a:ext cx="1581" cy="779"/>
              </a:xfrm>
              <a:custGeom>
                <a:avLst/>
                <a:gdLst>
                  <a:gd name="txL" fmla="*/ 0 w 249"/>
                  <a:gd name="txT" fmla="*/ 0 h 123"/>
                  <a:gd name="txR" fmla="*/ 249 w 249"/>
                  <a:gd name="txB" fmla="*/ 123 h 123"/>
                </a:gdLst>
                <a:ahLst/>
                <a:cxnLst>
                  <a:cxn ang="0">
                    <a:pos x="528383734" y="137326038"/>
                  </a:cxn>
                  <a:cxn ang="0">
                    <a:pos x="0" y="219873924"/>
                  </a:cxn>
                  <a:cxn ang="0">
                    <a:pos x="348646758" y="271820621"/>
                  </a:cxn>
                  <a:cxn ang="0">
                    <a:pos x="657719611" y="31037214"/>
                  </a:cxn>
                  <a:cxn ang="0">
                    <a:pos x="649856519" y="0"/>
                  </a:cxn>
                  <a:cxn ang="0">
                    <a:pos x="528383734" y="137326038"/>
                  </a:cxn>
                </a:cxnLst>
                <a:rect l="txL" t="txT" r="txR" b="txB"/>
                <a:pathLst>
                  <a:path w="249" h="123">
                    <a:moveTo>
                      <a:pt x="200" y="53"/>
                    </a:moveTo>
                    <a:cubicBezTo>
                      <a:pt x="135" y="109"/>
                      <a:pt x="50" y="121"/>
                      <a:pt x="0" y="85"/>
                    </a:cubicBezTo>
                    <a:cubicBezTo>
                      <a:pt x="25" y="107"/>
                      <a:pt x="68" y="123"/>
                      <a:pt x="132" y="105"/>
                    </a:cubicBezTo>
                    <a:cubicBezTo>
                      <a:pt x="181" y="90"/>
                      <a:pt x="223" y="54"/>
                      <a:pt x="249" y="12"/>
                    </a:cubicBezTo>
                    <a:cubicBezTo>
                      <a:pt x="246" y="0"/>
                      <a:pt x="246" y="0"/>
                      <a:pt x="246" y="0"/>
                    </a:cubicBezTo>
                    <a:cubicBezTo>
                      <a:pt x="234" y="19"/>
                      <a:pt x="219" y="37"/>
                      <a:pt x="200" y="53"/>
                    </a:cubicBezTo>
                    <a:close/>
                  </a:path>
                </a:pathLst>
              </a:custGeom>
              <a:solidFill>
                <a:srgbClr val="FFC000"/>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99" name="Freeform 11"/>
              <p:cNvSpPr/>
              <p:nvPr/>
            </p:nvSpPr>
            <p:spPr>
              <a:xfrm>
                <a:off x="0" y="0"/>
                <a:ext cx="1770" cy="906"/>
              </a:xfrm>
              <a:custGeom>
                <a:avLst/>
                <a:gdLst>
                  <a:gd name="txL" fmla="*/ 0 w 279"/>
                  <a:gd name="txT" fmla="*/ 0 h 143"/>
                  <a:gd name="txR" fmla="*/ 279 w 279"/>
                  <a:gd name="txB" fmla="*/ 143 h 143"/>
                </a:gdLst>
                <a:ahLst/>
                <a:cxnLst>
                  <a:cxn ang="0">
                    <a:pos x="611327839" y="194613836"/>
                  </a:cxn>
                  <a:cxn ang="0">
                    <a:pos x="732076552" y="56984132"/>
                  </a:cxn>
                  <a:cxn ang="0">
                    <a:pos x="732076552" y="54523918"/>
                  </a:cxn>
                  <a:cxn ang="0">
                    <a:pos x="603445747" y="0"/>
                  </a:cxn>
                  <a:cxn ang="0">
                    <a:pos x="530225079" y="90998069"/>
                  </a:cxn>
                  <a:cxn ang="0">
                    <a:pos x="183651009" y="199984247"/>
                  </a:cxn>
                  <a:cxn ang="0">
                    <a:pos x="115395169" y="158201015"/>
                  </a:cxn>
                  <a:cxn ang="0">
                    <a:pos x="83970108" y="111435520"/>
                  </a:cxn>
                  <a:cxn ang="0">
                    <a:pos x="0" y="163508272"/>
                  </a:cxn>
                  <a:cxn ang="0">
                    <a:pos x="86445011" y="277853634"/>
                  </a:cxn>
                  <a:cxn ang="0">
                    <a:pos x="611327839" y="194613836"/>
                  </a:cxn>
                </a:cxnLst>
                <a:rect l="txL" t="txT" r="txR" b="txB"/>
                <a:pathLst>
                  <a:path w="279" h="143">
                    <a:moveTo>
                      <a:pt x="233" y="75"/>
                    </a:moveTo>
                    <a:cubicBezTo>
                      <a:pt x="252" y="59"/>
                      <a:pt x="267" y="41"/>
                      <a:pt x="279" y="22"/>
                    </a:cubicBezTo>
                    <a:cubicBezTo>
                      <a:pt x="279" y="21"/>
                      <a:pt x="279" y="21"/>
                      <a:pt x="279" y="21"/>
                    </a:cubicBezTo>
                    <a:cubicBezTo>
                      <a:pt x="279" y="21"/>
                      <a:pt x="241" y="5"/>
                      <a:pt x="230" y="0"/>
                    </a:cubicBezTo>
                    <a:cubicBezTo>
                      <a:pt x="223" y="13"/>
                      <a:pt x="213" y="24"/>
                      <a:pt x="202" y="35"/>
                    </a:cubicBezTo>
                    <a:cubicBezTo>
                      <a:pt x="161" y="75"/>
                      <a:pt x="108" y="91"/>
                      <a:pt x="70" y="77"/>
                    </a:cubicBezTo>
                    <a:cubicBezTo>
                      <a:pt x="60" y="74"/>
                      <a:pt x="51" y="69"/>
                      <a:pt x="44" y="61"/>
                    </a:cubicBezTo>
                    <a:cubicBezTo>
                      <a:pt x="39" y="56"/>
                      <a:pt x="35" y="50"/>
                      <a:pt x="32" y="43"/>
                    </a:cubicBezTo>
                    <a:cubicBezTo>
                      <a:pt x="0" y="63"/>
                      <a:pt x="0" y="63"/>
                      <a:pt x="0" y="63"/>
                    </a:cubicBezTo>
                    <a:cubicBezTo>
                      <a:pt x="3" y="72"/>
                      <a:pt x="13" y="91"/>
                      <a:pt x="33" y="107"/>
                    </a:cubicBezTo>
                    <a:cubicBezTo>
                      <a:pt x="83" y="143"/>
                      <a:pt x="168" y="131"/>
                      <a:pt x="233" y="75"/>
                    </a:cubicBezTo>
                    <a:close/>
                  </a:path>
                </a:pathLst>
              </a:custGeom>
              <a:solidFill>
                <a:srgbClr val="FFC000"/>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100" name="Freeform 12"/>
              <p:cNvSpPr/>
              <p:nvPr/>
            </p:nvSpPr>
            <p:spPr>
              <a:xfrm>
                <a:off x="204" y="271"/>
                <a:ext cx="242" cy="218"/>
              </a:xfrm>
              <a:custGeom>
                <a:avLst/>
                <a:gdLst>
                  <a:gd name="txL" fmla="*/ 0 w 38"/>
                  <a:gd name="txT" fmla="*/ 0 h 34"/>
                  <a:gd name="txR" fmla="*/ 38 w 38"/>
                  <a:gd name="txB" fmla="*/ 34 h 34"/>
                </a:gdLst>
                <a:ahLst/>
                <a:cxnLst>
                  <a:cxn ang="0">
                    <a:pos x="102803164" y="97137961"/>
                  </a:cxn>
                  <a:cxn ang="0">
                    <a:pos x="8076234" y="0"/>
                  </a:cxn>
                  <a:cxn ang="0">
                    <a:pos x="0" y="0"/>
                  </a:cxn>
                  <a:cxn ang="0">
                    <a:pos x="0" y="0"/>
                  </a:cxn>
                  <a:cxn ang="0">
                    <a:pos x="32283513" y="51203060"/>
                  </a:cxn>
                  <a:cxn ang="0">
                    <a:pos x="102803164" y="97137961"/>
                  </a:cxn>
                </a:cxnLst>
                <a:rect l="txL" t="txT" r="txR" b="txB"/>
                <a:pathLst>
                  <a:path w="38" h="34">
                    <a:moveTo>
                      <a:pt x="38" y="34"/>
                    </a:moveTo>
                    <a:cubicBezTo>
                      <a:pt x="19" y="25"/>
                      <a:pt x="9" y="13"/>
                      <a:pt x="3" y="0"/>
                    </a:cubicBezTo>
                    <a:cubicBezTo>
                      <a:pt x="0" y="0"/>
                      <a:pt x="0" y="0"/>
                      <a:pt x="0" y="0"/>
                    </a:cubicBezTo>
                    <a:cubicBezTo>
                      <a:pt x="0" y="0"/>
                      <a:pt x="0" y="0"/>
                      <a:pt x="0" y="0"/>
                    </a:cubicBezTo>
                    <a:cubicBezTo>
                      <a:pt x="3" y="7"/>
                      <a:pt x="7" y="13"/>
                      <a:pt x="12" y="18"/>
                    </a:cubicBezTo>
                    <a:cubicBezTo>
                      <a:pt x="19" y="26"/>
                      <a:pt x="28" y="31"/>
                      <a:pt x="38" y="34"/>
                    </a:cubicBezTo>
                    <a:close/>
                  </a:path>
                </a:pathLst>
              </a:custGeom>
              <a:solidFill>
                <a:srgbClr val="FFC000"/>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grpSp>
          <p:nvGrpSpPr>
            <p:cNvPr id="3083" name="Group 13"/>
            <p:cNvGrpSpPr/>
            <p:nvPr/>
          </p:nvGrpSpPr>
          <p:grpSpPr>
            <a:xfrm>
              <a:off x="4171952" y="111125"/>
              <a:ext cx="1848043" cy="1975057"/>
              <a:chOff x="0" y="0"/>
              <a:chExt cx="1164" cy="1244"/>
            </a:xfrm>
          </p:grpSpPr>
          <p:sp>
            <p:nvSpPr>
              <p:cNvPr id="3093" name="Freeform 14"/>
              <p:cNvSpPr/>
              <p:nvPr/>
            </p:nvSpPr>
            <p:spPr>
              <a:xfrm>
                <a:off x="637" y="1021"/>
                <a:ext cx="3" cy="3"/>
              </a:xfrm>
              <a:custGeom>
                <a:avLst/>
                <a:gdLst>
                  <a:gd name="txL" fmla="*/ 0 w 3"/>
                  <a:gd name="txT" fmla="*/ 0 h 3"/>
                  <a:gd name="txR" fmla="*/ 3 w 3"/>
                  <a:gd name="txB" fmla="*/ 3 h 3"/>
                </a:gdLst>
                <a:ahLst/>
                <a:cxnLst>
                  <a:cxn ang="0">
                    <a:pos x="0" y="0"/>
                  </a:cxn>
                  <a:cxn ang="0">
                    <a:pos x="0" y="0"/>
                  </a:cxn>
                  <a:cxn ang="0">
                    <a:pos x="0" y="0"/>
                  </a:cxn>
                </a:cxnLst>
                <a:rect l="txL" t="txT" r="txR" b="txB"/>
                <a:pathLst>
                  <a:path w="3" h="3">
                    <a:moveTo>
                      <a:pt x="0" y="0"/>
                    </a:moveTo>
                    <a:cubicBezTo>
                      <a:pt x="0" y="0"/>
                      <a:pt x="0" y="0"/>
                      <a:pt x="0" y="0"/>
                    </a:cubicBezTo>
                    <a:cubicBezTo>
                      <a:pt x="0" y="0"/>
                      <a:pt x="0" y="0"/>
                      <a:pt x="0" y="0"/>
                    </a:cubicBezTo>
                    <a:close/>
                  </a:path>
                </a:pathLst>
              </a:custGeom>
              <a:solidFill>
                <a:srgbClr val="020202"/>
              </a:soli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94" name="Freeform 15"/>
              <p:cNvSpPr/>
              <p:nvPr/>
            </p:nvSpPr>
            <p:spPr>
              <a:xfrm>
                <a:off x="825" y="169"/>
                <a:ext cx="339" cy="1067"/>
              </a:xfrm>
              <a:custGeom>
                <a:avLst/>
                <a:gdLst>
                  <a:gd name="txL" fmla="*/ 0 w 53"/>
                  <a:gd name="txT" fmla="*/ 0 h 168"/>
                  <a:gd name="txR" fmla="*/ 53 w 53"/>
                  <a:gd name="txB" fmla="*/ 168 h 168"/>
                </a:gdLst>
                <a:ahLst/>
                <a:cxnLst>
                  <a:cxn ang="0">
                    <a:pos x="2147483647" y="2147483647"/>
                  </a:cxn>
                  <a:cxn ang="0">
                    <a:pos x="2147483647" y="2147483647"/>
                  </a:cxn>
                  <a:cxn ang="0">
                    <a:pos x="2147483647" y="2147483647"/>
                  </a:cxn>
                  <a:cxn ang="0">
                    <a:pos x="2147483647" y="2147483647"/>
                  </a:cxn>
                  <a:cxn ang="0">
                    <a:pos x="0" y="0"/>
                  </a:cxn>
                  <a:cxn ang="0">
                    <a:pos x="2147483647" y="2147483647"/>
                  </a:cxn>
                </a:cxnLst>
                <a:rect l="txL" t="txT" r="txR" b="txB"/>
                <a:pathLst>
                  <a:path w="53" h="168">
                    <a:moveTo>
                      <a:pt x="13" y="12"/>
                    </a:moveTo>
                    <a:cubicBezTo>
                      <a:pt x="45" y="49"/>
                      <a:pt x="45" y="104"/>
                      <a:pt x="19" y="155"/>
                    </a:cubicBezTo>
                    <a:cubicBezTo>
                      <a:pt x="19" y="155"/>
                      <a:pt x="19" y="155"/>
                      <a:pt x="19" y="155"/>
                    </a:cubicBezTo>
                    <a:cubicBezTo>
                      <a:pt x="22" y="168"/>
                      <a:pt x="22" y="168"/>
                      <a:pt x="22" y="168"/>
                    </a:cubicBezTo>
                    <a:cubicBezTo>
                      <a:pt x="53" y="108"/>
                      <a:pt x="53" y="38"/>
                      <a:pt x="0" y="0"/>
                    </a:cubicBezTo>
                    <a:cubicBezTo>
                      <a:pt x="5" y="3"/>
                      <a:pt x="9" y="7"/>
                      <a:pt x="13" y="12"/>
                    </a:cubicBezTo>
                    <a:close/>
                  </a:path>
                </a:pathLst>
              </a:custGeom>
              <a:gradFill rotWithShape="1">
                <a:gsLst>
                  <a:gs pos="0">
                    <a:srgbClr val="1C1C1C"/>
                  </a:gs>
                  <a:gs pos="100000">
                    <a:srgbClr val="333333"/>
                  </a:gs>
                </a:gsLst>
                <a:lin ang="5400000" scaled="1"/>
                <a:tileRect/>
              </a:gra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95" name="Freeform 16"/>
              <p:cNvSpPr/>
              <p:nvPr/>
            </p:nvSpPr>
            <p:spPr>
              <a:xfrm>
                <a:off x="637" y="1021"/>
                <a:ext cx="328" cy="223"/>
              </a:xfrm>
              <a:custGeom>
                <a:avLst/>
                <a:gdLst>
                  <a:gd name="txL" fmla="*/ 0 w 52"/>
                  <a:gd name="txT" fmla="*/ 0 h 35"/>
                  <a:gd name="txR" fmla="*/ 52 w 52"/>
                  <a:gd name="txB" fmla="*/ 35 h 35"/>
                </a:gdLst>
                <a:ahLst/>
                <a:cxnLst>
                  <a:cxn ang="0">
                    <a:pos x="2147483647" y="2147483647"/>
                  </a:cxn>
                  <a:cxn ang="0">
                    <a:pos x="2147483647" y="2147483647"/>
                  </a:cxn>
                  <a:cxn ang="0">
                    <a:pos x="0" y="0"/>
                  </a:cxn>
                  <a:cxn ang="0">
                    <a:pos x="0" y="0"/>
                  </a:cxn>
                  <a:cxn ang="0">
                    <a:pos x="2147483647" y="2147483647"/>
                  </a:cxn>
                  <a:cxn ang="0">
                    <a:pos x="2147483647" y="2147483647"/>
                  </a:cxn>
                </a:cxnLst>
                <a:rect l="txL" t="txT" r="txR" b="txB"/>
                <a:pathLst>
                  <a:path w="52" h="35">
                    <a:moveTo>
                      <a:pt x="52" y="35"/>
                    </a:moveTo>
                    <a:cubicBezTo>
                      <a:pt x="49" y="21"/>
                      <a:pt x="49" y="21"/>
                      <a:pt x="49" y="21"/>
                    </a:cubicBezTo>
                    <a:cubicBezTo>
                      <a:pt x="0" y="0"/>
                      <a:pt x="0" y="0"/>
                      <a:pt x="0" y="0"/>
                    </a:cubicBezTo>
                    <a:cubicBezTo>
                      <a:pt x="0" y="0"/>
                      <a:pt x="0" y="0"/>
                      <a:pt x="0" y="0"/>
                    </a:cubicBezTo>
                    <a:cubicBezTo>
                      <a:pt x="2" y="11"/>
                      <a:pt x="2" y="11"/>
                      <a:pt x="2" y="11"/>
                    </a:cubicBezTo>
                    <a:lnTo>
                      <a:pt x="52" y="35"/>
                    </a:lnTo>
                    <a:close/>
                  </a:path>
                </a:pathLst>
              </a:custGeom>
              <a:gradFill rotWithShape="1">
                <a:gsLst>
                  <a:gs pos="0">
                    <a:srgbClr val="333333"/>
                  </a:gs>
                  <a:gs pos="100000">
                    <a:srgbClr val="5F5F5F"/>
                  </a:gs>
                </a:gsLst>
                <a:lin ang="5400000" scaled="1"/>
                <a:tileRect/>
              </a:gra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96" name="Freeform 17"/>
              <p:cNvSpPr/>
              <p:nvPr/>
            </p:nvSpPr>
            <p:spPr>
              <a:xfrm>
                <a:off x="0" y="0"/>
                <a:ext cx="1113" cy="1152"/>
              </a:xfrm>
              <a:custGeom>
                <a:avLst/>
                <a:gdLst>
                  <a:gd name="txL" fmla="*/ 0 w 175"/>
                  <a:gd name="txT" fmla="*/ 0 h 182"/>
                  <a:gd name="txR" fmla="*/ 175 w 175"/>
                  <a:gd name="txB" fmla="*/ 182 h 182"/>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5" h="182">
                    <a:moveTo>
                      <a:pt x="143" y="39"/>
                    </a:moveTo>
                    <a:cubicBezTo>
                      <a:pt x="139" y="34"/>
                      <a:pt x="135" y="30"/>
                      <a:pt x="130" y="27"/>
                    </a:cubicBezTo>
                    <a:cubicBezTo>
                      <a:pt x="119" y="18"/>
                      <a:pt x="105" y="11"/>
                      <a:pt x="88" y="6"/>
                    </a:cubicBezTo>
                    <a:cubicBezTo>
                      <a:pt x="62" y="0"/>
                      <a:pt x="31" y="2"/>
                      <a:pt x="1" y="12"/>
                    </a:cubicBezTo>
                    <a:cubicBezTo>
                      <a:pt x="0" y="41"/>
                      <a:pt x="0" y="41"/>
                      <a:pt x="0" y="41"/>
                    </a:cubicBezTo>
                    <a:cubicBezTo>
                      <a:pt x="36" y="28"/>
                      <a:pt x="72" y="32"/>
                      <a:pt x="93" y="55"/>
                    </a:cubicBezTo>
                    <a:cubicBezTo>
                      <a:pt x="99" y="61"/>
                      <a:pt x="103" y="67"/>
                      <a:pt x="106" y="74"/>
                    </a:cubicBezTo>
                    <a:cubicBezTo>
                      <a:pt x="117" y="98"/>
                      <a:pt x="115" y="130"/>
                      <a:pt x="100" y="161"/>
                    </a:cubicBezTo>
                    <a:cubicBezTo>
                      <a:pt x="149" y="182"/>
                      <a:pt x="149" y="182"/>
                      <a:pt x="149" y="182"/>
                    </a:cubicBezTo>
                    <a:cubicBezTo>
                      <a:pt x="175" y="131"/>
                      <a:pt x="175" y="76"/>
                      <a:pt x="143" y="39"/>
                    </a:cubicBezTo>
                    <a:close/>
                  </a:path>
                </a:pathLst>
              </a:custGeom>
              <a:gradFill rotWithShape="1">
                <a:gsLst>
                  <a:gs pos="0">
                    <a:srgbClr val="B2B2B2"/>
                  </a:gs>
                  <a:gs pos="100000">
                    <a:srgbClr val="333333"/>
                  </a:gs>
                </a:gsLst>
                <a:lin ang="0" scaled="1"/>
                <a:tileRect/>
              </a:gra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sp>
            <p:nvSpPr>
              <p:cNvPr id="3097" name="Freeform 18"/>
              <p:cNvSpPr/>
              <p:nvPr/>
            </p:nvSpPr>
            <p:spPr>
              <a:xfrm>
                <a:off x="0" y="177"/>
                <a:ext cx="675" cy="291"/>
              </a:xfrm>
              <a:custGeom>
                <a:avLst/>
                <a:gdLst>
                  <a:gd name="txL" fmla="*/ 0 w 106"/>
                  <a:gd name="txT" fmla="*/ 0 h 46"/>
                  <a:gd name="txR" fmla="*/ 106 w 106"/>
                  <a:gd name="txB" fmla="*/ 46 h 46"/>
                </a:gdLst>
                <a:ahLst/>
                <a:cxnLst>
                  <a:cxn ang="0">
                    <a:pos x="0" y="2147483647"/>
                  </a:cxn>
                  <a:cxn ang="0">
                    <a:pos x="0" y="2147483647"/>
                  </a:cxn>
                  <a:cxn ang="0">
                    <a:pos x="2147483647" y="2147483647"/>
                  </a:cxn>
                  <a:cxn ang="0">
                    <a:pos x="2147483647" y="2147483647"/>
                  </a:cxn>
                  <a:cxn ang="0">
                    <a:pos x="2147483647" y="2147483647"/>
                  </a:cxn>
                  <a:cxn ang="0">
                    <a:pos x="0" y="2147483647"/>
                  </a:cxn>
                </a:cxnLst>
                <a:rect l="txL" t="txT" r="txR" b="txB"/>
                <a:pathLst>
                  <a:path w="106" h="46">
                    <a:moveTo>
                      <a:pt x="0" y="13"/>
                    </a:moveTo>
                    <a:cubicBezTo>
                      <a:pt x="0" y="13"/>
                      <a:pt x="0" y="13"/>
                      <a:pt x="0" y="13"/>
                    </a:cubicBezTo>
                    <a:cubicBezTo>
                      <a:pt x="5" y="21"/>
                      <a:pt x="5" y="21"/>
                      <a:pt x="5" y="21"/>
                    </a:cubicBezTo>
                    <a:cubicBezTo>
                      <a:pt x="60" y="3"/>
                      <a:pt x="91" y="27"/>
                      <a:pt x="106" y="46"/>
                    </a:cubicBezTo>
                    <a:cubicBezTo>
                      <a:pt x="103" y="39"/>
                      <a:pt x="99" y="33"/>
                      <a:pt x="93" y="27"/>
                    </a:cubicBezTo>
                    <a:cubicBezTo>
                      <a:pt x="72" y="4"/>
                      <a:pt x="36" y="0"/>
                      <a:pt x="0" y="13"/>
                    </a:cubicBezTo>
                    <a:close/>
                  </a:path>
                </a:pathLst>
              </a:custGeom>
              <a:gradFill rotWithShape="1">
                <a:gsLst>
                  <a:gs pos="0">
                    <a:srgbClr val="333333"/>
                  </a:gs>
                  <a:gs pos="100000">
                    <a:srgbClr val="5F5F5F"/>
                  </a:gs>
                </a:gsLst>
                <a:lin ang="18900000" scaled="1"/>
                <a:tileRect/>
              </a:gradFill>
              <a:ln w="9525">
                <a:noFill/>
              </a:ln>
            </p:spPr>
            <p:txBody>
              <a:bodyPr/>
              <a:lstStyle/>
              <a:p>
                <a:pPr lvl="0" eaLnBrk="1" hangingPunct="1"/>
                <a:endParaRPr lang="zh-CN" altLang="en-US" dirty="0">
                  <a:latin typeface="Arial" panose="020B0604020202020204" pitchFamily="34" charset="0"/>
                  <a:ea typeface="宋体" panose="02010600030101010101" pitchFamily="2" charset="-122"/>
                </a:endParaRPr>
              </a:p>
            </p:txBody>
          </p:sp>
        </p:grpSp>
        <p:sp>
          <p:nvSpPr>
            <p:cNvPr id="3084" name="Rectangle 19"/>
            <p:cNvSpPr/>
            <p:nvPr/>
          </p:nvSpPr>
          <p:spPr>
            <a:xfrm>
              <a:off x="7458265" y="-656687"/>
              <a:ext cx="1824464" cy="431800"/>
            </a:xfrm>
            <a:prstGeom prst="rect">
              <a:avLst/>
            </a:prstGeom>
            <a:noFill/>
            <a:ln w="9525">
              <a:noFill/>
            </a:ln>
          </p:spPr>
          <p:txBody>
            <a:bodyPr anchor="ctr"/>
            <a:lstStyle/>
            <a:p>
              <a:pPr lvl="0" algn="r" eaLnBrk="1" hangingPunct="1"/>
              <a:r>
                <a:rPr lang="zh-CN" altLang="en-US" b="1" dirty="0">
                  <a:solidFill>
                    <a:srgbClr val="000000"/>
                  </a:solidFill>
                  <a:latin typeface="Arial" panose="020B0604020202020204" pitchFamily="34" charset="0"/>
                  <a:ea typeface="黑体" panose="02010609060101010101" pitchFamily="49" charset="-122"/>
                </a:rPr>
                <a:t>社会资本</a:t>
              </a:r>
              <a:endParaRPr lang="zh-CN" altLang="en-US" b="1" dirty="0">
                <a:solidFill>
                  <a:srgbClr val="000000"/>
                </a:solidFill>
                <a:latin typeface="Arial" panose="020B0604020202020204" pitchFamily="34" charset="0"/>
                <a:ea typeface="黑体" panose="02010609060101010101" pitchFamily="49" charset="-122"/>
              </a:endParaRPr>
            </a:p>
          </p:txBody>
        </p:sp>
        <p:sp>
          <p:nvSpPr>
            <p:cNvPr id="3085" name="Line 20"/>
            <p:cNvSpPr/>
            <p:nvPr/>
          </p:nvSpPr>
          <p:spPr>
            <a:xfrm>
              <a:off x="-974286" y="1759791"/>
              <a:ext cx="3620182" cy="9705"/>
            </a:xfrm>
            <a:prstGeom prst="line">
              <a:avLst/>
            </a:prstGeom>
            <a:ln w="22225" cap="flat" cmpd="sng">
              <a:solidFill>
                <a:schemeClr val="tx2">
                  <a:lumMod val="75000"/>
                </a:schemeClr>
              </a:solidFill>
              <a:prstDash val="solid"/>
              <a:headEnd type="none" w="med" len="med"/>
              <a:tailEnd type="triangle" w="med" len="med"/>
            </a:ln>
          </p:spPr>
        </p:sp>
        <p:sp>
          <p:nvSpPr>
            <p:cNvPr id="3086" name="Line 21"/>
            <p:cNvSpPr/>
            <p:nvPr/>
          </p:nvSpPr>
          <p:spPr>
            <a:xfrm>
              <a:off x="5486512" y="2729454"/>
              <a:ext cx="3632253" cy="9705"/>
            </a:xfrm>
            <a:prstGeom prst="line">
              <a:avLst/>
            </a:prstGeom>
            <a:ln w="22225" cap="flat" cmpd="sng">
              <a:solidFill>
                <a:schemeClr val="tx2">
                  <a:lumMod val="75000"/>
                </a:schemeClr>
              </a:solidFill>
              <a:prstDash val="solid"/>
              <a:headEnd type="triangle" w="med" len="med"/>
              <a:tailEnd type="none" w="med" len="med"/>
            </a:ln>
          </p:spPr>
        </p:sp>
        <p:sp>
          <p:nvSpPr>
            <p:cNvPr id="3087" name="Line 22"/>
            <p:cNvSpPr/>
            <p:nvPr/>
          </p:nvSpPr>
          <p:spPr>
            <a:xfrm flipV="1">
              <a:off x="5614851" y="-224826"/>
              <a:ext cx="494297" cy="656687"/>
            </a:xfrm>
            <a:prstGeom prst="line">
              <a:avLst/>
            </a:prstGeom>
            <a:ln w="22225" cap="flat" cmpd="sng">
              <a:solidFill>
                <a:schemeClr val="tx2">
                  <a:lumMod val="75000"/>
                </a:schemeClr>
              </a:solidFill>
              <a:prstDash val="solid"/>
              <a:headEnd type="triangle" w="med" len="med"/>
              <a:tailEnd type="none" w="med" len="med"/>
            </a:ln>
          </p:spPr>
        </p:sp>
        <p:sp>
          <p:nvSpPr>
            <p:cNvPr id="3088" name="Rectangle 23"/>
            <p:cNvSpPr/>
            <p:nvPr/>
          </p:nvSpPr>
          <p:spPr>
            <a:xfrm>
              <a:off x="-1079118" y="1705606"/>
              <a:ext cx="3137322" cy="2236940"/>
            </a:xfrm>
            <a:prstGeom prst="rect">
              <a:avLst/>
            </a:prstGeom>
            <a:noFill/>
            <a:ln w="9525">
              <a:noFill/>
            </a:ln>
          </p:spPr>
          <p:txBody>
            <a:bodyPr wrap="square">
              <a:spAutoFit/>
            </a:bodyPr>
            <a:lstStyle/>
            <a:p>
              <a:pPr lvl="0" eaLnBrk="1" hangingPunct="1"/>
              <a:r>
                <a:rPr lang="zh-CN" altLang="en-US" sz="1800" dirty="0">
                  <a:solidFill>
                    <a:srgbClr val="000000"/>
                  </a:solidFill>
                  <a:latin typeface="微软雅黑" panose="020B0503020204020204" pitchFamily="34" charset="-122"/>
                  <a:ea typeface="微软雅黑" panose="020B0503020204020204" pitchFamily="34" charset="-122"/>
                  <a:sym typeface="楷体" panose="02010609060101010101" pitchFamily="49" charset="-122"/>
                </a:rPr>
                <a:t>在</a:t>
              </a:r>
              <a:r>
                <a:rPr lang="en-US" altLang="zh-CN" sz="1800" dirty="0">
                  <a:solidFill>
                    <a:srgbClr val="000000"/>
                  </a:solidFill>
                  <a:latin typeface="微软雅黑" panose="020B0503020204020204" pitchFamily="34" charset="-122"/>
                  <a:ea typeface="微软雅黑" panose="020B0503020204020204" pitchFamily="34" charset="-122"/>
                  <a:sym typeface="楷体" panose="02010609060101010101" pitchFamily="49" charset="-122"/>
                </a:rPr>
                <a:t>PPP</a:t>
              </a:r>
              <a:r>
                <a:rPr lang="zh-CN" altLang="en-US" sz="1800" dirty="0">
                  <a:solidFill>
                    <a:srgbClr val="000000"/>
                  </a:solidFill>
                  <a:latin typeface="微软雅黑" panose="020B0503020204020204" pitchFamily="34" charset="-122"/>
                  <a:ea typeface="微软雅黑" panose="020B0503020204020204" pitchFamily="34" charset="-122"/>
                  <a:sym typeface="楷体" panose="02010609060101010101" pitchFamily="49" charset="-122"/>
                </a:rPr>
                <a:t>模式中的“政府”，并不是广义上的国家机器、权力机构，也不是狭义上的某个特定政府部门；</a:t>
              </a:r>
              <a:r>
                <a:rPr lang="en-US" altLang="zh-CN" sz="1800" dirty="0">
                  <a:solidFill>
                    <a:srgbClr val="000000"/>
                  </a:solidFill>
                  <a:latin typeface="微软雅黑" panose="020B0503020204020204" pitchFamily="34" charset="-122"/>
                  <a:ea typeface="微软雅黑" panose="020B0503020204020204" pitchFamily="34" charset="-122"/>
                  <a:sym typeface="楷体" panose="02010609060101010101" pitchFamily="49" charset="-122"/>
                </a:rPr>
                <a:t>PPP</a:t>
              </a:r>
              <a:r>
                <a:rPr lang="zh-CN" altLang="en-US" sz="1800" dirty="0">
                  <a:solidFill>
                    <a:srgbClr val="000000"/>
                  </a:solidFill>
                  <a:latin typeface="微软雅黑" panose="020B0503020204020204" pitchFamily="34" charset="-122"/>
                  <a:ea typeface="微软雅黑" panose="020B0503020204020204" pitchFamily="34" charset="-122"/>
                  <a:sym typeface="楷体" panose="02010609060101010101" pitchFamily="49" charset="-122"/>
                </a:rPr>
                <a:t>模式中的“政府”特指项目产权持有人或项目所有方。</a:t>
              </a:r>
              <a:endParaRPr lang="zh-CN" altLang="en-US" dirty="0">
                <a:latin typeface="Arial" panose="020B0604020202020204" pitchFamily="34" charset="0"/>
                <a:ea typeface="楷体_GB2312"/>
              </a:endParaRPr>
            </a:p>
          </p:txBody>
        </p:sp>
        <p:sp>
          <p:nvSpPr>
            <p:cNvPr id="3089" name="Rectangle 24"/>
            <p:cNvSpPr/>
            <p:nvPr/>
          </p:nvSpPr>
          <p:spPr>
            <a:xfrm>
              <a:off x="7912885" y="2281420"/>
              <a:ext cx="1205880" cy="431861"/>
            </a:xfrm>
            <a:prstGeom prst="rect">
              <a:avLst/>
            </a:prstGeom>
            <a:noFill/>
            <a:ln w="9525">
              <a:noFill/>
            </a:ln>
          </p:spPr>
          <p:txBody>
            <a:bodyPr anchor="ctr"/>
            <a:lstStyle/>
            <a:p>
              <a:pPr lvl="0" algn="r" eaLnBrk="1" hangingPunct="1"/>
              <a:r>
                <a:rPr lang="zh-CN" altLang="en-US" b="1" dirty="0">
                  <a:solidFill>
                    <a:srgbClr val="000000"/>
                  </a:solidFill>
                  <a:latin typeface="微软雅黑" panose="020B0503020204020204" pitchFamily="34" charset="-122"/>
                  <a:ea typeface="微软雅黑" panose="020B0503020204020204" pitchFamily="34" charset="-122"/>
                </a:rPr>
                <a:t>合  作</a:t>
              </a:r>
              <a:endParaRPr lang="zh-CN" altLang="en-US" dirty="0">
                <a:latin typeface="微软雅黑" panose="020B0503020204020204" pitchFamily="34" charset="-122"/>
                <a:ea typeface="微软雅黑" panose="020B0503020204020204" pitchFamily="34" charset="-122"/>
              </a:endParaRPr>
            </a:p>
          </p:txBody>
        </p:sp>
        <p:sp>
          <p:nvSpPr>
            <p:cNvPr id="3090" name="Rectangle 25"/>
            <p:cNvSpPr/>
            <p:nvPr/>
          </p:nvSpPr>
          <p:spPr>
            <a:xfrm>
              <a:off x="-974583" y="1264489"/>
              <a:ext cx="693794" cy="504646"/>
            </a:xfrm>
            <a:prstGeom prst="rect">
              <a:avLst/>
            </a:prstGeom>
            <a:noFill/>
            <a:ln w="9525">
              <a:noFill/>
            </a:ln>
          </p:spPr>
          <p:txBody>
            <a:bodyPr wrap="none">
              <a:spAutoFit/>
            </a:bodyPr>
            <a:lstStyle/>
            <a:p>
              <a:pPr lvl="0" eaLnBrk="1" hangingPunct="1"/>
              <a:r>
                <a:rPr lang="zh-CN" altLang="en-US" b="1" dirty="0">
                  <a:solidFill>
                    <a:srgbClr val="000000"/>
                  </a:solidFill>
                  <a:latin typeface="Arial" panose="020B0604020202020204" pitchFamily="34" charset="0"/>
                  <a:ea typeface="黑体" panose="02010609060101010101" pitchFamily="49" charset="-122"/>
                </a:rPr>
                <a:t>政府</a:t>
              </a:r>
              <a:endParaRPr lang="zh-CN" altLang="en-US" dirty="0">
                <a:latin typeface="Arial" panose="020B0604020202020204" pitchFamily="34" charset="0"/>
                <a:ea typeface="楷体_GB2312"/>
              </a:endParaRPr>
            </a:p>
          </p:txBody>
        </p:sp>
        <p:sp>
          <p:nvSpPr>
            <p:cNvPr id="3091" name="Rectangle 26"/>
            <p:cNvSpPr/>
            <p:nvPr/>
          </p:nvSpPr>
          <p:spPr>
            <a:xfrm>
              <a:off x="6109148" y="-206226"/>
              <a:ext cx="3275191" cy="2586311"/>
            </a:xfrm>
            <a:prstGeom prst="rect">
              <a:avLst/>
            </a:prstGeom>
            <a:noFill/>
            <a:ln w="9525">
              <a:noFill/>
            </a:ln>
          </p:spPr>
          <p:txBody>
            <a:bodyPr wrap="square">
              <a:spAutoFit/>
            </a:bodyPr>
            <a:lstStyle/>
            <a:p>
              <a:pPr lvl="0" eaLnBrk="1" hangingPunct="1"/>
              <a:r>
                <a:rPr lang="zh-CN" altLang="en-US"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“社会资本”是对</a:t>
              </a:r>
              <a:r>
                <a:rPr lang="en-US" altLang="zh-CN"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PPP</a:t>
              </a:r>
              <a:r>
                <a:rPr lang="zh-CN" altLang="en-US"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项目投资人的统称，在财政部</a:t>
              </a:r>
              <a:r>
                <a:rPr lang="en-US" altLang="zh-CN"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76</a:t>
              </a:r>
              <a:r>
                <a:rPr lang="zh-CN" altLang="en-US"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号文件出台之前，社会资本也被称为民间资本、私人资本及外部投资者等。在界定何为社会资本时，需要明确其企业性质及产权属性。</a:t>
              </a:r>
              <a:endParaRPr lang="zh-CN" altLang="en-US" sz="1800" dirty="0">
                <a:latin typeface="微软雅黑" panose="020B0503020204020204" pitchFamily="34" charset="-122"/>
                <a:ea typeface="微软雅黑" panose="020B0503020204020204" pitchFamily="34" charset="-122"/>
              </a:endParaRPr>
            </a:p>
          </p:txBody>
        </p:sp>
        <p:sp>
          <p:nvSpPr>
            <p:cNvPr id="3092" name="Rectangle 27"/>
            <p:cNvSpPr/>
            <p:nvPr/>
          </p:nvSpPr>
          <p:spPr>
            <a:xfrm>
              <a:off x="6109148" y="2670418"/>
              <a:ext cx="3287262" cy="2236940"/>
            </a:xfrm>
            <a:prstGeom prst="rect">
              <a:avLst/>
            </a:prstGeom>
            <a:noFill/>
            <a:ln w="9525">
              <a:noFill/>
            </a:ln>
          </p:spPr>
          <p:txBody>
            <a:bodyPr wrap="square">
              <a:spAutoFit/>
            </a:bodyPr>
            <a:lstStyle/>
            <a:p>
              <a:pPr lvl="0" eaLnBrk="1" hangingPunct="1"/>
              <a:r>
                <a:rPr lang="en-US" altLang="zh-CN"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PPP</a:t>
              </a:r>
              <a:r>
                <a:rPr lang="zh-CN" altLang="en-US" sz="1800" dirty="0">
                  <a:solidFill>
                    <a:srgbClr val="000000"/>
                  </a:solidFill>
                  <a:latin typeface="微软雅黑" panose="020B0503020204020204" pitchFamily="34" charset="-122"/>
                  <a:ea typeface="微软雅黑" panose="020B0503020204020204" pitchFamily="34" charset="-122"/>
                  <a:sym typeface="Palatino Linotype" panose="02040502050505030304" pitchFamily="18" charset="0"/>
                </a:rPr>
                <a:t>模式中的合作是指政府为了提供某种公共服务或者建设基础设施，通过一定的方式和程序，与社会资本以合作协议与特许经营协议为基础，形成的一种合作伙伴关系。</a:t>
              </a:r>
              <a:endParaRPr lang="zh-CN" altLang="en-US" sz="1800" dirty="0">
                <a:latin typeface="微软雅黑" panose="020B0503020204020204" pitchFamily="34" charset="-122"/>
                <a:ea typeface="微软雅黑" panose="020B0503020204020204" pitchFamily="34" charset="-122"/>
              </a:endParaRPr>
            </a:p>
          </p:txBody>
        </p:sp>
      </p:grpSp>
      <p:sp>
        <p:nvSpPr>
          <p:cNvPr id="3077" name="椭圆形标注 31"/>
          <p:cNvSpPr/>
          <p:nvPr/>
        </p:nvSpPr>
        <p:spPr>
          <a:xfrm>
            <a:off x="1666875" y="1776095"/>
            <a:ext cx="3161030" cy="1470660"/>
          </a:xfrm>
          <a:prstGeom prst="wedgeEllipseCallout">
            <a:avLst>
              <a:gd name="adj1" fmla="val 28308"/>
              <a:gd name="adj2" fmla="val 62264"/>
            </a:avLst>
          </a:prstGeom>
          <a:noFill/>
          <a:ln w="22225" cap="flat" cmpd="sng">
            <a:solidFill>
              <a:srgbClr val="7030A0"/>
            </a:solidFill>
            <a:prstDash val="solid"/>
            <a:miter/>
            <a:headEnd type="none" w="med" len="med"/>
            <a:tailEnd type="none" w="med" len="med"/>
          </a:ln>
        </p:spPr>
        <p:txBody>
          <a:bodyPr anchor="ctr"/>
          <a:lstStyle/>
          <a:p>
            <a:pPr lvl="0" indent="-285750" algn="ctr" eaLnBrk="1" hangingPunct="1">
              <a:buSzPct val="80000"/>
            </a:pPr>
            <a:endParaRPr lang="zh-CN" altLang="en-US"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a:p>
            <a:pPr lvl="0" indent="-285750" algn="ctr" eaLnBrk="1" hangingPunct="1">
              <a:buSzPct val="80000"/>
            </a:pPr>
            <a:r>
              <a:rPr lang="en-US" altLang="zh-CN" sz="2400" b="1" dirty="0">
                <a:solidFill>
                  <a:srgbClr val="C00000"/>
                </a:solidFill>
                <a:latin typeface="华文新魏" panose="02010800040101010101" pitchFamily="2" charset="-122"/>
                <a:ea typeface="华文新魏" panose="02010800040101010101" pitchFamily="2" charset="-122"/>
                <a:sym typeface="华文新魏" panose="02010800040101010101" pitchFamily="2" charset="-122"/>
              </a:rPr>
              <a:t>PPP</a:t>
            </a:r>
            <a:r>
              <a:rPr lang="zh-CN" altLang="en-US" sz="2400" b="1" dirty="0">
                <a:solidFill>
                  <a:srgbClr val="C00000"/>
                </a:solidFill>
                <a:latin typeface="华文新魏" panose="02010800040101010101" pitchFamily="2" charset="-122"/>
                <a:ea typeface="华文新魏" panose="02010800040101010101" pitchFamily="2" charset="-122"/>
                <a:sym typeface="华文新魏" panose="02010800040101010101" pitchFamily="2" charset="-122"/>
              </a:rPr>
              <a:t>实质上</a:t>
            </a:r>
            <a:r>
              <a:rPr lang="zh-CN" altLang="en-US" sz="2400" b="1" dirty="0" smtClean="0">
                <a:solidFill>
                  <a:srgbClr val="C00000"/>
                </a:solidFill>
                <a:latin typeface="华文新魏" panose="02010800040101010101" pitchFamily="2" charset="-122"/>
                <a:ea typeface="华文新魏" panose="02010800040101010101" pitchFamily="2" charset="-122"/>
                <a:sym typeface="华文新魏" panose="02010800040101010101" pitchFamily="2" charset="-122"/>
              </a:rPr>
              <a:t>：</a:t>
            </a:r>
            <a:r>
              <a:rPr lang="zh-CN" altLang="en-US" sz="2400" b="1" dirty="0" smtClean="0">
                <a:solidFill>
                  <a:schemeClr val="accent6"/>
                </a:solidFill>
                <a:latin typeface="楷体" panose="02010609060101010101" pitchFamily="49" charset="-122"/>
                <a:ea typeface="楷体" panose="02010609060101010101" pitchFamily="49" charset="-122"/>
                <a:sym typeface="华文新魏" panose="02010800040101010101" pitchFamily="2" charset="-122"/>
              </a:rPr>
              <a:t>公共基础设施与</a:t>
            </a:r>
            <a:r>
              <a:rPr lang="zh-CN" altLang="en-US" sz="2400" b="1" u="sng" dirty="0" smtClean="0">
                <a:solidFill>
                  <a:schemeClr val="accent6"/>
                </a:solidFill>
                <a:latin typeface="楷体" panose="02010609060101010101" pitchFamily="49" charset="-122"/>
                <a:ea typeface="楷体" panose="02010609060101010101" pitchFamily="49" charset="-122"/>
                <a:sym typeface="华文新魏" panose="02010800040101010101" pitchFamily="2" charset="-122"/>
              </a:rPr>
              <a:t>公</a:t>
            </a:r>
            <a:r>
              <a:rPr lang="zh-CN" altLang="en-US" sz="2400" b="1" u="sng" dirty="0">
                <a:solidFill>
                  <a:schemeClr val="accent6"/>
                </a:solidFill>
                <a:latin typeface="楷体" panose="02010609060101010101" pitchFamily="49" charset="-122"/>
                <a:ea typeface="楷体" panose="02010609060101010101" pitchFamily="49" charset="-122"/>
                <a:sym typeface="华文新魏" panose="02010800040101010101" pitchFamily="2" charset="-122"/>
              </a:rPr>
              <a:t>共服务领域的市场化</a:t>
            </a:r>
            <a:endParaRPr lang="zh-CN" altLang="en-US" sz="2400" b="1" u="sng" dirty="0">
              <a:solidFill>
                <a:schemeClr val="accent6"/>
              </a:solidFill>
              <a:latin typeface="楷体" panose="02010609060101010101" pitchFamily="49" charset="-122"/>
              <a:ea typeface="楷体" panose="02010609060101010101" pitchFamily="49" charset="-122"/>
              <a:sym typeface="华文新魏" panose="02010800040101010101" pitchFamily="2" charset="-122"/>
            </a:endParaRPr>
          </a:p>
          <a:p>
            <a:pPr lvl="0" indent="-285750" algn="ctr" eaLnBrk="1" hangingPunct="1">
              <a:buSzPct val="80000"/>
            </a:pPr>
            <a:endParaRPr lang="zh-CN" altLang="en-US"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37" name="Text Box 30"/>
          <p:cNvSpPr>
            <a:spLocks noChangeArrowheads="1"/>
          </p:cNvSpPr>
          <p:nvPr/>
        </p:nvSpPr>
        <p:spPr bwMode="auto">
          <a:xfrm>
            <a:off x="605790" y="6364605"/>
            <a:ext cx="9630410" cy="417830"/>
          </a:xfrm>
          <a:prstGeom prst="rect">
            <a:avLst/>
          </a:prstGeom>
          <a:solidFill>
            <a:schemeClr val="bg1"/>
          </a:solidFill>
          <a:ln w="9525">
            <a:noFill/>
            <a:miter lim="800000"/>
          </a:ln>
        </p:spPr>
        <p:txBody>
          <a:bodyPr wrap="square">
            <a:spAutoFit/>
          </a:bodyPr>
          <a:lstStyle/>
          <a:p>
            <a:pPr lvl="0" eaLnBrk="1" hangingPunct="1"/>
            <a:r>
              <a:rPr lang="en-US" altLang="zh-CN" sz="2000" b="1" dirty="0">
                <a:solidFill>
                  <a:srgbClr val="953735"/>
                </a:solidFill>
                <a:latin typeface="微软雅黑" panose="020B0503020204020204" pitchFamily="34" charset="-122"/>
                <a:ea typeface="微软雅黑" panose="020B0503020204020204" pitchFamily="34" charset="-122"/>
              </a:rPr>
              <a:t>PPP</a:t>
            </a:r>
            <a:r>
              <a:rPr lang="zh-CN" altLang="en-US" sz="2000" b="1" dirty="0">
                <a:solidFill>
                  <a:srgbClr val="953735"/>
                </a:solidFill>
                <a:latin typeface="微软雅黑" panose="020B0503020204020204" pitchFamily="34" charset="-122"/>
                <a:ea typeface="微软雅黑" panose="020B0503020204020204" pitchFamily="34" charset="-122"/>
              </a:rPr>
              <a:t>优点</a:t>
            </a:r>
            <a:r>
              <a:rPr lang="zh-CN" altLang="en-US" sz="2000" dirty="0">
                <a:solidFill>
                  <a:srgbClr val="558ED5"/>
                </a:solidFill>
                <a:latin typeface="微软雅黑" panose="020B0503020204020204" pitchFamily="34" charset="-122"/>
                <a:ea typeface="微软雅黑" panose="020B0503020204020204" pitchFamily="34" charset="-122"/>
              </a:rPr>
              <a:t>：</a:t>
            </a:r>
            <a:r>
              <a:rPr lang="en-US" altLang="zh-CN" sz="2000" dirty="0">
                <a:solidFill>
                  <a:srgbClr val="17375E"/>
                </a:solidFill>
                <a:latin typeface="微软雅黑" panose="020B0503020204020204" pitchFamily="34" charset="-122"/>
                <a:ea typeface="微软雅黑" panose="020B0503020204020204" pitchFamily="34" charset="-122"/>
              </a:rPr>
              <a:t>1</a:t>
            </a:r>
            <a:r>
              <a:rPr lang="zh-CN" altLang="en-US" sz="2000" dirty="0">
                <a:solidFill>
                  <a:srgbClr val="17375E"/>
                </a:solidFill>
                <a:latin typeface="微软雅黑" panose="020B0503020204020204" pitchFamily="34" charset="-122"/>
                <a:ea typeface="微软雅黑" panose="020B0503020204020204" pitchFamily="34" charset="-122"/>
              </a:rPr>
              <a:t>、资本效率  </a:t>
            </a:r>
            <a:r>
              <a:rPr lang="en-US" altLang="zh-CN" sz="2000" dirty="0">
                <a:solidFill>
                  <a:srgbClr val="17375E"/>
                </a:solidFill>
                <a:latin typeface="微软雅黑" panose="020B0503020204020204" pitchFamily="34" charset="-122"/>
                <a:ea typeface="微软雅黑" panose="020B0503020204020204" pitchFamily="34" charset="-122"/>
              </a:rPr>
              <a:t>2</a:t>
            </a:r>
            <a:r>
              <a:rPr lang="zh-CN" altLang="en-US" sz="2000" dirty="0">
                <a:solidFill>
                  <a:srgbClr val="17375E"/>
                </a:solidFill>
                <a:latin typeface="微软雅黑" panose="020B0503020204020204" pitchFamily="34" charset="-122"/>
                <a:ea typeface="微软雅黑" panose="020B0503020204020204" pitchFamily="34" charset="-122"/>
              </a:rPr>
              <a:t>、政府债务 </a:t>
            </a:r>
            <a:r>
              <a:rPr lang="en-US" altLang="zh-CN" sz="2000" dirty="0">
                <a:solidFill>
                  <a:srgbClr val="17375E"/>
                </a:solidFill>
                <a:latin typeface="微软雅黑" panose="020B0503020204020204" pitchFamily="34" charset="-122"/>
                <a:ea typeface="微软雅黑" panose="020B0503020204020204" pitchFamily="34" charset="-122"/>
              </a:rPr>
              <a:t>3</a:t>
            </a:r>
            <a:r>
              <a:rPr lang="zh-CN" altLang="en-US" sz="2000" dirty="0">
                <a:solidFill>
                  <a:srgbClr val="17375E"/>
                </a:solidFill>
                <a:latin typeface="微软雅黑" panose="020B0503020204020204" pitchFamily="34" charset="-122"/>
                <a:ea typeface="微软雅黑" panose="020B0503020204020204" pitchFamily="34" charset="-122"/>
              </a:rPr>
              <a:t>、通涨压力 </a:t>
            </a:r>
            <a:r>
              <a:rPr lang="en-US" altLang="zh-CN" sz="2000" dirty="0">
                <a:solidFill>
                  <a:srgbClr val="17375E"/>
                </a:solidFill>
                <a:latin typeface="微软雅黑" panose="020B0503020204020204" pitchFamily="34" charset="-122"/>
                <a:ea typeface="微软雅黑" panose="020B0503020204020204" pitchFamily="34" charset="-122"/>
              </a:rPr>
              <a:t>4</a:t>
            </a:r>
            <a:r>
              <a:rPr lang="zh-CN" altLang="en-US" sz="2000" dirty="0">
                <a:solidFill>
                  <a:srgbClr val="17375E"/>
                </a:solidFill>
                <a:latin typeface="微软雅黑" panose="020B0503020204020204" pitchFamily="34" charset="-122"/>
                <a:ea typeface="微软雅黑" panose="020B0503020204020204" pitchFamily="34" charset="-122"/>
              </a:rPr>
              <a:t>、活力创新</a:t>
            </a:r>
            <a:r>
              <a:rPr lang="en-US" altLang="zh-CN" sz="2000" dirty="0">
                <a:solidFill>
                  <a:srgbClr val="17375E"/>
                </a:solidFill>
                <a:latin typeface="微软雅黑" panose="020B0503020204020204" pitchFamily="34" charset="-122"/>
                <a:ea typeface="微软雅黑" panose="020B0503020204020204" pitchFamily="34" charset="-122"/>
              </a:rPr>
              <a:t> 5</a:t>
            </a:r>
            <a:r>
              <a:rPr lang="zh-CN" altLang="en-US" sz="2000" dirty="0">
                <a:solidFill>
                  <a:srgbClr val="17375E"/>
                </a:solidFill>
                <a:latin typeface="微软雅黑" panose="020B0503020204020204" pitchFamily="34" charset="-122"/>
                <a:ea typeface="微软雅黑" panose="020B0503020204020204" pitchFamily="34" charset="-122"/>
              </a:rPr>
              <a:t>、腐败治本</a:t>
            </a:r>
            <a:r>
              <a:rPr lang="en-US" altLang="zh-CN" sz="2000" dirty="0">
                <a:solidFill>
                  <a:srgbClr val="17375E"/>
                </a:solidFill>
                <a:latin typeface="微软雅黑" panose="020B0503020204020204" pitchFamily="34" charset="-122"/>
                <a:ea typeface="微软雅黑" panose="020B0503020204020204" pitchFamily="34" charset="-122"/>
              </a:rPr>
              <a:t>… …</a:t>
            </a:r>
            <a:endParaRPr lang="zh-CN" altLang="en-US" sz="2000" dirty="0">
              <a:solidFill>
                <a:srgbClr val="17375E"/>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7336155" y="2115185"/>
            <a:ext cx="3202305" cy="14605"/>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pPr>
              <a:defRPr/>
            </a:pPr>
            <a:fld id="{E4B5437A-9C1F-4A9E-B53B-D9D22DBA23DA}" type="slidenum">
              <a:rPr lang="zh-CN" altLang="en-US"/>
            </a:fld>
            <a:endParaRPr lang="zh-CN" altLang="en-US"/>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35"/>
            <a:ext cx="10800715" cy="808990"/>
          </a:xfrm>
          <a:prstGeom prst="rect">
            <a:avLst/>
          </a:prstGeom>
          <a:solidFill>
            <a:schemeClr val="tx2">
              <a:lumMod val="75000"/>
            </a:schemeClr>
          </a:solidFill>
          <a:ln w="9525">
            <a:noFill/>
            <a:miter lim="800000"/>
          </a:ln>
        </p:spPr>
        <p:txBody>
          <a:bodyPr/>
          <a:lstStyle/>
          <a:p>
            <a:pPr defTabSz="685165">
              <a:lnSpc>
                <a:spcPct val="130000"/>
              </a:lnSpc>
            </a:pPr>
            <a:r>
              <a:rPr sz="2800" b="1" dirty="0" smtClean="0">
                <a:solidFill>
                  <a:schemeClr val="bg1">
                    <a:lumMod val="95000"/>
                  </a:schemeClr>
                </a:solidFill>
                <a:latin typeface="微软雅黑" panose="020B0503020204020204" pitchFamily="34" charset="-122"/>
                <a:ea typeface="微软雅黑" panose="020B0503020204020204" pitchFamily="34" charset="-122"/>
                <a:sym typeface="+mn-ea"/>
              </a:rPr>
              <a:t> </a:t>
            </a:r>
            <a:r>
              <a:rPr sz="2800" b="1" dirty="0">
                <a:solidFill>
                  <a:schemeClr val="bg1">
                    <a:lumMod val="95000"/>
                  </a:schemeClr>
                </a:solidFill>
                <a:latin typeface="微软雅黑" panose="020B0503020204020204" pitchFamily="34" charset="-122"/>
                <a:ea typeface="微软雅黑" panose="020B0503020204020204" pitchFamily="34" charset="-122"/>
                <a:sym typeface="+mn-ea"/>
              </a:rPr>
              <a:t>PPP模式的操作流程——政府和社会资本合作项目操作流程图</a:t>
            </a:r>
            <a:endParaRPr sz="2800" b="1" dirty="0">
              <a:solidFill>
                <a:schemeClr val="bg1">
                  <a:lumMod val="95000"/>
                </a:schemeClr>
              </a:solidFill>
              <a:latin typeface="微软雅黑" panose="020B0503020204020204" pitchFamily="34" charset="-122"/>
              <a:ea typeface="微软雅黑" panose="020B0503020204020204" pitchFamily="34" charset="-122"/>
              <a:sym typeface="+mn-ea"/>
            </a:endParaRPr>
          </a:p>
        </p:txBody>
      </p:sp>
      <p:sp>
        <p:nvSpPr>
          <p:cNvPr id="2" name="灯片编号占位符 1"/>
          <p:cNvSpPr>
            <a:spLocks noGrp="1"/>
          </p:cNvSpPr>
          <p:nvPr>
            <p:ph type="sldNum" sz="quarter" idx="12"/>
          </p:nvPr>
        </p:nvSpPr>
        <p:spPr/>
        <p:txBody>
          <a:bodyPr/>
          <a:lstStyle/>
          <a:p>
            <a:pPr>
              <a:defRPr/>
            </a:pPr>
            <a:fld id="{9A4DBB69-40A3-42CB-840D-B2A48FFB9206}" type="slidenum">
              <a:rPr lang="zh-CN" altLang="en-US"/>
            </a:fld>
            <a:endParaRPr lang="zh-CN" altLang="en-US"/>
          </a:p>
        </p:txBody>
      </p:sp>
      <p:sp>
        <p:nvSpPr>
          <p:cNvPr id="43010" name="圆角矩形 2"/>
          <p:cNvSpPr/>
          <p:nvPr/>
        </p:nvSpPr>
        <p:spPr>
          <a:xfrm>
            <a:off x="380365" y="2179320"/>
            <a:ext cx="10086340" cy="920750"/>
          </a:xfrm>
          <a:prstGeom prst="roundRect">
            <a:avLst>
              <a:gd name="adj" fmla="val 16667"/>
            </a:avLst>
          </a:prstGeom>
          <a:no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endParaRPr lang="zh-CN" altLang="zh-CN" sz="1800" dirty="0">
              <a:solidFill>
                <a:srgbClr val="FFFFFF"/>
              </a:solidFill>
              <a:latin typeface="微软雅黑" panose="020B0503020204020204" pitchFamily="34" charset="-122"/>
              <a:ea typeface="微软雅黑" panose="020B0503020204020204" pitchFamily="34" charset="-122"/>
            </a:endParaRPr>
          </a:p>
        </p:txBody>
      </p:sp>
      <p:sp>
        <p:nvSpPr>
          <p:cNvPr id="43011" name="文本框 5"/>
          <p:cNvSpPr/>
          <p:nvPr/>
        </p:nvSpPr>
        <p:spPr>
          <a:xfrm>
            <a:off x="447675" y="1356995"/>
            <a:ext cx="1211580" cy="384810"/>
          </a:xfrm>
          <a:prstGeom prst="rect">
            <a:avLst/>
          </a:prstGeom>
          <a:noFill/>
          <a:ln w="9525">
            <a:noFill/>
          </a:ln>
        </p:spPr>
        <p:txBody>
          <a:bodyPr wrap="square" anchor="t">
            <a:spAutoFit/>
          </a:bodyPr>
          <a:lstStyle/>
          <a:p>
            <a:pPr marL="9525" lvl="0" indent="0" algn="just" eaLnBrk="0" hangingPunct="0">
              <a:buClr>
                <a:srgbClr val="A5000F"/>
              </a:buClr>
            </a:pPr>
            <a:r>
              <a:rPr lang="zh-CN" altLang="en-US" sz="1800" dirty="0">
                <a:solidFill>
                  <a:srgbClr val="000000"/>
                </a:solidFill>
                <a:latin typeface="微软雅黑" panose="020B0503020204020204" pitchFamily="34" charset="-122"/>
                <a:ea typeface="微软雅黑" panose="020B0503020204020204" pitchFamily="34" charset="-122"/>
                <a:sym typeface="华文楷体" panose="02010600040101010101" charset="-122"/>
              </a:rPr>
              <a:t>项目识别</a:t>
            </a:r>
            <a:endParaRPr lang="zh-CN" altLang="en-US" sz="1800" dirty="0">
              <a:latin typeface="微软雅黑" panose="020B0503020204020204" pitchFamily="34" charset="-122"/>
              <a:ea typeface="微软雅黑" panose="020B0503020204020204" pitchFamily="34" charset="-122"/>
            </a:endParaRPr>
          </a:p>
        </p:txBody>
      </p:sp>
      <p:sp>
        <p:nvSpPr>
          <p:cNvPr id="43012" name="圆角矩形 6"/>
          <p:cNvSpPr/>
          <p:nvPr/>
        </p:nvSpPr>
        <p:spPr>
          <a:xfrm>
            <a:off x="1908810" y="1245870"/>
            <a:ext cx="1224280" cy="6203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项目发起</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13" name="圆角矩形 7"/>
          <p:cNvSpPr/>
          <p:nvPr/>
        </p:nvSpPr>
        <p:spPr>
          <a:xfrm>
            <a:off x="4227830" y="1229995"/>
            <a:ext cx="1223645" cy="65151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项目筛选</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14" name="圆角矩形 8"/>
          <p:cNvSpPr/>
          <p:nvPr/>
        </p:nvSpPr>
        <p:spPr>
          <a:xfrm>
            <a:off x="6484620" y="1246505"/>
            <a:ext cx="1292860" cy="61976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物有所值评价</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15" name="圆角矩形 9"/>
          <p:cNvSpPr/>
          <p:nvPr/>
        </p:nvSpPr>
        <p:spPr>
          <a:xfrm>
            <a:off x="8983980" y="1232535"/>
            <a:ext cx="1224280" cy="63373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财政可承受力评估</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20" name="圆角矩形 19"/>
          <p:cNvSpPr/>
          <p:nvPr/>
        </p:nvSpPr>
        <p:spPr>
          <a:xfrm>
            <a:off x="357505" y="1089025"/>
            <a:ext cx="10086340" cy="920750"/>
          </a:xfrm>
          <a:prstGeom prst="roundRect">
            <a:avLst>
              <a:gd name="adj" fmla="val 16667"/>
            </a:avLst>
          </a:prstGeom>
          <a:no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endParaRPr lang="zh-CN" altLang="zh-CN" sz="1800" dirty="0">
              <a:solidFill>
                <a:srgbClr val="FFFFFF"/>
              </a:solidFill>
              <a:latin typeface="微软雅黑" panose="020B0503020204020204" pitchFamily="34" charset="-122"/>
              <a:ea typeface="微软雅黑" panose="020B0503020204020204" pitchFamily="34" charset="-122"/>
            </a:endParaRPr>
          </a:p>
        </p:txBody>
      </p:sp>
      <p:sp>
        <p:nvSpPr>
          <p:cNvPr id="43021" name="文本框 20"/>
          <p:cNvSpPr/>
          <p:nvPr/>
        </p:nvSpPr>
        <p:spPr>
          <a:xfrm>
            <a:off x="447675" y="2505710"/>
            <a:ext cx="1123315" cy="384810"/>
          </a:xfrm>
          <a:prstGeom prst="rect">
            <a:avLst/>
          </a:prstGeom>
          <a:noFill/>
          <a:ln w="9525">
            <a:noFill/>
          </a:ln>
        </p:spPr>
        <p:txBody>
          <a:bodyPr wrap="square" anchor="t">
            <a:spAutoFit/>
          </a:bodyPr>
          <a:lstStyle/>
          <a:p>
            <a:pPr marL="9525" lvl="0" indent="0" algn="just" eaLnBrk="0" hangingPunct="0">
              <a:buClr>
                <a:srgbClr val="A5000F"/>
              </a:buClr>
            </a:pPr>
            <a:r>
              <a:rPr lang="zh-CN" altLang="en-US" sz="1800" dirty="0">
                <a:solidFill>
                  <a:srgbClr val="000000"/>
                </a:solidFill>
                <a:latin typeface="微软雅黑" panose="020B0503020204020204" pitchFamily="34" charset="-122"/>
                <a:ea typeface="微软雅黑" panose="020B0503020204020204" pitchFamily="34" charset="-122"/>
                <a:sym typeface="华文楷体" panose="02010600040101010101" charset="-122"/>
              </a:rPr>
              <a:t>项目准备</a:t>
            </a:r>
            <a:endParaRPr lang="zh-CN" altLang="en-US" sz="1800" dirty="0">
              <a:latin typeface="微软雅黑" panose="020B0503020204020204" pitchFamily="34" charset="-122"/>
              <a:ea typeface="微软雅黑" panose="020B0503020204020204" pitchFamily="34" charset="-122"/>
            </a:endParaRPr>
          </a:p>
        </p:txBody>
      </p:sp>
      <p:sp>
        <p:nvSpPr>
          <p:cNvPr id="43022" name="圆角矩形 21"/>
          <p:cNvSpPr/>
          <p:nvPr/>
        </p:nvSpPr>
        <p:spPr>
          <a:xfrm>
            <a:off x="1910080" y="2385060"/>
            <a:ext cx="1257935" cy="63436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管理构架组建</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23" name="圆角矩形 22"/>
          <p:cNvSpPr/>
          <p:nvPr/>
        </p:nvSpPr>
        <p:spPr>
          <a:xfrm>
            <a:off x="4262120" y="2385060"/>
            <a:ext cx="1223645" cy="63373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实施方案编制</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24" name="圆角矩形 23"/>
          <p:cNvSpPr/>
          <p:nvPr/>
        </p:nvSpPr>
        <p:spPr>
          <a:xfrm>
            <a:off x="6518910" y="2380615"/>
            <a:ext cx="1224280" cy="63436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实施方案批注</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28" name="圆角矩形 29"/>
          <p:cNvSpPr/>
          <p:nvPr/>
        </p:nvSpPr>
        <p:spPr>
          <a:xfrm>
            <a:off x="381635" y="3283585"/>
            <a:ext cx="10085070" cy="920115"/>
          </a:xfrm>
          <a:prstGeom prst="roundRect">
            <a:avLst>
              <a:gd name="adj" fmla="val 16667"/>
            </a:avLst>
          </a:prstGeom>
          <a:no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endParaRPr lang="zh-CN" altLang="zh-CN" sz="1800" dirty="0">
              <a:solidFill>
                <a:srgbClr val="FFFFFF"/>
              </a:solidFill>
              <a:latin typeface="微软雅黑" panose="020B0503020204020204" pitchFamily="34" charset="-122"/>
              <a:ea typeface="微软雅黑" panose="020B0503020204020204" pitchFamily="34" charset="-122"/>
            </a:endParaRPr>
          </a:p>
        </p:txBody>
      </p:sp>
      <p:sp>
        <p:nvSpPr>
          <p:cNvPr id="43029" name="文本框 30"/>
          <p:cNvSpPr/>
          <p:nvPr/>
        </p:nvSpPr>
        <p:spPr>
          <a:xfrm>
            <a:off x="447675" y="3551555"/>
            <a:ext cx="1227455" cy="384810"/>
          </a:xfrm>
          <a:prstGeom prst="rect">
            <a:avLst/>
          </a:prstGeom>
          <a:noFill/>
          <a:ln w="9525">
            <a:noFill/>
          </a:ln>
        </p:spPr>
        <p:txBody>
          <a:bodyPr wrap="square" anchor="t">
            <a:spAutoFit/>
          </a:bodyPr>
          <a:lstStyle/>
          <a:p>
            <a:pPr marL="9525" lvl="0" indent="0" algn="just" eaLnBrk="0" hangingPunct="0">
              <a:buClr>
                <a:srgbClr val="A5000F"/>
              </a:buClr>
            </a:pPr>
            <a:r>
              <a:rPr lang="zh-CN" altLang="en-US" sz="1800" dirty="0">
                <a:solidFill>
                  <a:srgbClr val="000000"/>
                </a:solidFill>
                <a:latin typeface="微软雅黑" panose="020B0503020204020204" pitchFamily="34" charset="-122"/>
                <a:ea typeface="微软雅黑" panose="020B0503020204020204" pitchFamily="34" charset="-122"/>
                <a:sym typeface="华文楷体" panose="02010600040101010101" charset="-122"/>
              </a:rPr>
              <a:t>项目采购</a:t>
            </a:r>
            <a:endParaRPr lang="zh-CN" altLang="en-US" sz="1800" dirty="0">
              <a:latin typeface="微软雅黑" panose="020B0503020204020204" pitchFamily="34" charset="-122"/>
              <a:ea typeface="微软雅黑" panose="020B0503020204020204" pitchFamily="34" charset="-122"/>
            </a:endParaRPr>
          </a:p>
        </p:txBody>
      </p:sp>
      <p:sp>
        <p:nvSpPr>
          <p:cNvPr id="43030" name="圆角矩形 31"/>
          <p:cNvSpPr/>
          <p:nvPr/>
        </p:nvSpPr>
        <p:spPr>
          <a:xfrm>
            <a:off x="1927225" y="3427095"/>
            <a:ext cx="1223645" cy="63373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资格预审</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31" name="圆角矩形 32"/>
          <p:cNvSpPr/>
          <p:nvPr/>
        </p:nvSpPr>
        <p:spPr>
          <a:xfrm>
            <a:off x="4227195" y="3427095"/>
            <a:ext cx="1224280" cy="6330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采购文件编制</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32" name="圆角矩形 33"/>
          <p:cNvSpPr/>
          <p:nvPr/>
        </p:nvSpPr>
        <p:spPr>
          <a:xfrm>
            <a:off x="6518910" y="3427730"/>
            <a:ext cx="1225550" cy="63182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相应文件评审</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33" name="圆角矩形 34"/>
          <p:cNvSpPr/>
          <p:nvPr/>
        </p:nvSpPr>
        <p:spPr>
          <a:xfrm>
            <a:off x="8984615" y="3427730"/>
            <a:ext cx="1223645" cy="6076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谈判与合同签署</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38" name="圆角矩形 39"/>
          <p:cNvSpPr/>
          <p:nvPr/>
        </p:nvSpPr>
        <p:spPr>
          <a:xfrm>
            <a:off x="391160" y="4525010"/>
            <a:ext cx="10064115" cy="920750"/>
          </a:xfrm>
          <a:prstGeom prst="roundRect">
            <a:avLst>
              <a:gd name="adj" fmla="val 16667"/>
            </a:avLst>
          </a:prstGeom>
          <a:no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endParaRPr lang="zh-CN" altLang="zh-CN" sz="1800" dirty="0">
              <a:solidFill>
                <a:srgbClr val="FFFFFF"/>
              </a:solidFill>
              <a:latin typeface="微软雅黑" panose="020B0503020204020204" pitchFamily="34" charset="-122"/>
              <a:ea typeface="微软雅黑" panose="020B0503020204020204" pitchFamily="34" charset="-122"/>
            </a:endParaRPr>
          </a:p>
        </p:txBody>
      </p:sp>
      <p:sp>
        <p:nvSpPr>
          <p:cNvPr id="43039" name="文本框 40"/>
          <p:cNvSpPr/>
          <p:nvPr/>
        </p:nvSpPr>
        <p:spPr>
          <a:xfrm>
            <a:off x="447675" y="4792980"/>
            <a:ext cx="1123315" cy="384810"/>
          </a:xfrm>
          <a:prstGeom prst="rect">
            <a:avLst/>
          </a:prstGeom>
          <a:noFill/>
          <a:ln w="9525">
            <a:noFill/>
          </a:ln>
        </p:spPr>
        <p:txBody>
          <a:bodyPr wrap="square" anchor="t">
            <a:spAutoFit/>
          </a:bodyPr>
          <a:lstStyle/>
          <a:p>
            <a:pPr marL="9525" lvl="0" indent="0" algn="just" eaLnBrk="0" hangingPunct="0">
              <a:buClr>
                <a:srgbClr val="A5000F"/>
              </a:buClr>
            </a:pPr>
            <a:r>
              <a:rPr lang="zh-CN" altLang="en-US" sz="1800" dirty="0">
                <a:solidFill>
                  <a:srgbClr val="000000"/>
                </a:solidFill>
                <a:latin typeface="微软雅黑" panose="020B0503020204020204" pitchFamily="34" charset="-122"/>
                <a:ea typeface="微软雅黑" panose="020B0503020204020204" pitchFamily="34" charset="-122"/>
                <a:sym typeface="华文楷体" panose="02010600040101010101" charset="-122"/>
              </a:rPr>
              <a:t>项目执行</a:t>
            </a:r>
            <a:endParaRPr lang="zh-CN" altLang="en-US" sz="1800" dirty="0">
              <a:latin typeface="微软雅黑" panose="020B0503020204020204" pitchFamily="34" charset="-122"/>
              <a:ea typeface="微软雅黑" panose="020B0503020204020204" pitchFamily="34" charset="-122"/>
            </a:endParaRPr>
          </a:p>
        </p:txBody>
      </p:sp>
      <p:sp>
        <p:nvSpPr>
          <p:cNvPr id="43040" name="圆角矩形 41"/>
          <p:cNvSpPr/>
          <p:nvPr/>
        </p:nvSpPr>
        <p:spPr>
          <a:xfrm>
            <a:off x="1927225" y="4669155"/>
            <a:ext cx="1223645" cy="6330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项目公司设立</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41" name="圆角矩形 42"/>
          <p:cNvSpPr/>
          <p:nvPr/>
        </p:nvSpPr>
        <p:spPr>
          <a:xfrm>
            <a:off x="4227195" y="4669155"/>
            <a:ext cx="1224280" cy="63246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融资管理</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42" name="圆角矩形 43"/>
          <p:cNvSpPr/>
          <p:nvPr/>
        </p:nvSpPr>
        <p:spPr>
          <a:xfrm>
            <a:off x="6551930" y="4669155"/>
            <a:ext cx="1192530" cy="6330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绩效监测与支付</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43" name="圆角矩形 44"/>
          <p:cNvSpPr/>
          <p:nvPr/>
        </p:nvSpPr>
        <p:spPr>
          <a:xfrm>
            <a:off x="8984615" y="4669155"/>
            <a:ext cx="1223645" cy="632460"/>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中期评估</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48" name="圆角矩形 49"/>
          <p:cNvSpPr/>
          <p:nvPr/>
        </p:nvSpPr>
        <p:spPr>
          <a:xfrm>
            <a:off x="391160" y="5673090"/>
            <a:ext cx="10052685" cy="915670"/>
          </a:xfrm>
          <a:prstGeom prst="roundRect">
            <a:avLst>
              <a:gd name="adj" fmla="val 16667"/>
            </a:avLst>
          </a:prstGeom>
          <a:noFill/>
          <a:ln w="25400" cap="flat" cmpd="sng">
            <a:solidFill>
              <a:srgbClr val="477298"/>
            </a:solidFill>
            <a:prstDash val="solid"/>
            <a:round/>
            <a:headEnd type="none" w="med" len="med"/>
            <a:tailEnd type="none" w="med" len="med"/>
          </a:ln>
        </p:spPr>
        <p:txBody>
          <a:bodyPr anchor="ctr"/>
          <a:lstStyle/>
          <a:p>
            <a:pPr lvl="0" indent="0" algn="ctr" eaLnBrk="0" hangingPunct="0">
              <a:lnSpc>
                <a:spcPct val="100000"/>
              </a:lnSpc>
            </a:pPr>
            <a:endParaRPr lang="zh-CN" altLang="zh-CN" sz="1800" dirty="0">
              <a:solidFill>
                <a:srgbClr val="FFFFFF"/>
              </a:solidFill>
              <a:latin typeface="微软雅黑" panose="020B0503020204020204" pitchFamily="34" charset="-122"/>
              <a:ea typeface="微软雅黑" panose="020B0503020204020204" pitchFamily="34" charset="-122"/>
            </a:endParaRPr>
          </a:p>
        </p:txBody>
      </p:sp>
      <p:sp>
        <p:nvSpPr>
          <p:cNvPr id="43049" name="文本框 50"/>
          <p:cNvSpPr/>
          <p:nvPr/>
        </p:nvSpPr>
        <p:spPr>
          <a:xfrm>
            <a:off x="447675" y="5939155"/>
            <a:ext cx="1123315" cy="384810"/>
          </a:xfrm>
          <a:prstGeom prst="rect">
            <a:avLst/>
          </a:prstGeom>
          <a:noFill/>
          <a:ln w="9525">
            <a:noFill/>
          </a:ln>
        </p:spPr>
        <p:txBody>
          <a:bodyPr wrap="square" anchor="t">
            <a:spAutoFit/>
          </a:bodyPr>
          <a:lstStyle/>
          <a:p>
            <a:pPr marL="9525" lvl="0" indent="0" algn="just" eaLnBrk="0" hangingPunct="0">
              <a:buClr>
                <a:srgbClr val="A5000F"/>
              </a:buClr>
            </a:pPr>
            <a:r>
              <a:rPr lang="zh-CN" altLang="en-US" sz="1800" dirty="0">
                <a:solidFill>
                  <a:srgbClr val="000000"/>
                </a:solidFill>
                <a:latin typeface="微软雅黑" panose="020B0503020204020204" pitchFamily="34" charset="-122"/>
                <a:ea typeface="微软雅黑" panose="020B0503020204020204" pitchFamily="34" charset="-122"/>
                <a:sym typeface="华文楷体" panose="02010600040101010101" charset="-122"/>
              </a:rPr>
              <a:t>项目移交</a:t>
            </a:r>
            <a:endParaRPr lang="zh-CN" altLang="en-US" sz="1800" dirty="0">
              <a:latin typeface="微软雅黑" panose="020B0503020204020204" pitchFamily="34" charset="-122"/>
              <a:ea typeface="微软雅黑" panose="020B0503020204020204" pitchFamily="34" charset="-122"/>
            </a:endParaRPr>
          </a:p>
        </p:txBody>
      </p:sp>
      <p:sp>
        <p:nvSpPr>
          <p:cNvPr id="43050" name="圆角矩形 51"/>
          <p:cNvSpPr/>
          <p:nvPr/>
        </p:nvSpPr>
        <p:spPr>
          <a:xfrm>
            <a:off x="1908810" y="5814060"/>
            <a:ext cx="1223645" cy="63182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移交准备</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51" name="圆角矩形 52"/>
          <p:cNvSpPr/>
          <p:nvPr/>
        </p:nvSpPr>
        <p:spPr>
          <a:xfrm>
            <a:off x="4227195" y="5814060"/>
            <a:ext cx="1224280" cy="63309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性能测试</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52" name="圆角矩形 53"/>
          <p:cNvSpPr/>
          <p:nvPr/>
        </p:nvSpPr>
        <p:spPr>
          <a:xfrm>
            <a:off x="6518910" y="5814060"/>
            <a:ext cx="1225550" cy="63182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资产交割</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43053" name="圆角矩形 54"/>
          <p:cNvSpPr/>
          <p:nvPr/>
        </p:nvSpPr>
        <p:spPr>
          <a:xfrm>
            <a:off x="8983980" y="5814060"/>
            <a:ext cx="1223645" cy="631825"/>
          </a:xfrm>
          <a:prstGeom prst="roundRect">
            <a:avLst>
              <a:gd name="adj" fmla="val 16667"/>
            </a:avLst>
          </a:prstGeom>
          <a:solidFill>
            <a:schemeClr val="tx2">
              <a:lumMod val="75000"/>
            </a:schemeClr>
          </a:solidFill>
          <a:ln w="25400" cap="flat" cmpd="sng">
            <a:solidFill>
              <a:srgbClr val="477298"/>
            </a:solidFill>
            <a:prstDash val="solid"/>
            <a:round/>
            <a:headEnd type="none" w="med" len="med"/>
            <a:tailEnd type="none" w="med" len="med"/>
          </a:ln>
        </p:spPr>
        <p:txBody>
          <a:bodyPr anchor="ctr">
            <a:noAutofit/>
          </a:bodyPr>
          <a:lstStyle/>
          <a:p>
            <a:pPr lvl="0" algn="ctr" eaLnBrk="0" hangingPunct="0"/>
            <a:r>
              <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rPr>
              <a:t>绩效评价</a:t>
            </a:r>
            <a:endParaRPr lang="zh-CN" altLang="en-US" sz="1800" dirty="0">
              <a:solidFill>
                <a:srgbClr val="FFFFFF"/>
              </a:solidFill>
              <a:latin typeface="微软雅黑" panose="020B0503020204020204" pitchFamily="34" charset="-122"/>
              <a:ea typeface="微软雅黑" panose="020B0503020204020204" pitchFamily="34" charset="-122"/>
              <a:sym typeface="华文楷体" panose="02010600040101010101" charset="-122"/>
            </a:endParaRPr>
          </a:p>
        </p:txBody>
      </p:sp>
      <p:sp>
        <p:nvSpPr>
          <p:cNvPr id="29" name="任意多边形 28"/>
          <p:cNvSpPr/>
          <p:nvPr/>
        </p:nvSpPr>
        <p:spPr>
          <a:xfrm>
            <a:off x="3442335" y="137223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3" name="任意多边形 2"/>
          <p:cNvSpPr/>
          <p:nvPr/>
        </p:nvSpPr>
        <p:spPr>
          <a:xfrm>
            <a:off x="5723255" y="1372870"/>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4" name="任意多边形 3"/>
          <p:cNvSpPr/>
          <p:nvPr/>
        </p:nvSpPr>
        <p:spPr>
          <a:xfrm>
            <a:off x="8082915" y="135699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17" name="任意多边形 16"/>
          <p:cNvSpPr/>
          <p:nvPr/>
        </p:nvSpPr>
        <p:spPr>
          <a:xfrm>
            <a:off x="3476625" y="254698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18" name="任意多边形 17"/>
          <p:cNvSpPr/>
          <p:nvPr/>
        </p:nvSpPr>
        <p:spPr>
          <a:xfrm>
            <a:off x="5757545" y="254698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19" name="任意多边形 18"/>
          <p:cNvSpPr/>
          <p:nvPr/>
        </p:nvSpPr>
        <p:spPr>
          <a:xfrm>
            <a:off x="3476625" y="358076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0" name="任意多边形 19"/>
          <p:cNvSpPr/>
          <p:nvPr/>
        </p:nvSpPr>
        <p:spPr>
          <a:xfrm>
            <a:off x="5723255" y="359346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1" name="任意多边形 20"/>
          <p:cNvSpPr/>
          <p:nvPr/>
        </p:nvSpPr>
        <p:spPr>
          <a:xfrm>
            <a:off x="8082915" y="358076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2" name="任意多边形 21"/>
          <p:cNvSpPr/>
          <p:nvPr/>
        </p:nvSpPr>
        <p:spPr>
          <a:xfrm>
            <a:off x="3476625" y="483425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3" name="任意多边形 22"/>
          <p:cNvSpPr/>
          <p:nvPr/>
        </p:nvSpPr>
        <p:spPr>
          <a:xfrm>
            <a:off x="5723255" y="483425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4" name="任意多边形 23"/>
          <p:cNvSpPr/>
          <p:nvPr/>
        </p:nvSpPr>
        <p:spPr>
          <a:xfrm>
            <a:off x="8082915" y="483425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6" name="任意多边形 25"/>
          <p:cNvSpPr/>
          <p:nvPr/>
        </p:nvSpPr>
        <p:spPr>
          <a:xfrm>
            <a:off x="8082915" y="5981065"/>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28" name="任意多边形 27"/>
          <p:cNvSpPr/>
          <p:nvPr/>
        </p:nvSpPr>
        <p:spPr>
          <a:xfrm>
            <a:off x="5723255" y="5979160"/>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30" name="任意多边形 29"/>
          <p:cNvSpPr/>
          <p:nvPr/>
        </p:nvSpPr>
        <p:spPr>
          <a:xfrm>
            <a:off x="3442335" y="5979160"/>
            <a:ext cx="547370" cy="30162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9525">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44037" name="椭圆 7"/>
          <p:cNvSpPr/>
          <p:nvPr/>
        </p:nvSpPr>
        <p:spPr>
          <a:xfrm>
            <a:off x="3300730" y="961390"/>
            <a:ext cx="7499350" cy="1217930"/>
          </a:xfrm>
          <a:prstGeom prst="ellipse">
            <a:avLst/>
          </a:prstGeom>
          <a:noFill/>
          <a:ln w="57150" cap="flat" cmpd="sng">
            <a:solidFill>
              <a:srgbClr val="C00000"/>
            </a:solidFill>
            <a:prstDash val="solid"/>
            <a:round/>
            <a:headEnd type="none" w="med" len="med"/>
            <a:tailEnd type="none" w="med" len="med"/>
          </a:ln>
        </p:spPr>
        <p:txBody>
          <a:bodyPr anchor="ctr"/>
          <a:lstStyle/>
          <a:p>
            <a:pPr lvl="0" indent="-285750" algn="ctr" eaLnBrk="0" hangingPunct="0">
              <a:lnSpc>
                <a:spcPct val="100000"/>
              </a:lnSpc>
              <a:spcBef>
                <a:spcPct val="0"/>
              </a:spcBef>
              <a:buSzPct val="80000"/>
            </a:pPr>
            <a:endParaRPr lang="zh-CN" altLang="zh-CN" sz="1800" b="1" dirty="0">
              <a:solidFill>
                <a:srgbClr val="000000"/>
              </a:solidFill>
              <a:latin typeface="华文楷体" panose="02010600040101010101" charset="-122"/>
              <a:ea typeface="华文楷体" panose="02010600040101010101" charset="-122"/>
              <a:sym typeface="华文楷体" panose="02010600040101010101" charset="-122"/>
            </a:endParaRPr>
          </a:p>
        </p:txBody>
      </p:sp>
      <p:sp>
        <p:nvSpPr>
          <p:cNvPr id="5" name="椭圆 7"/>
          <p:cNvSpPr/>
          <p:nvPr/>
        </p:nvSpPr>
        <p:spPr>
          <a:xfrm>
            <a:off x="3795395" y="2093595"/>
            <a:ext cx="4455160" cy="1217930"/>
          </a:xfrm>
          <a:prstGeom prst="ellipse">
            <a:avLst/>
          </a:prstGeom>
          <a:noFill/>
          <a:ln w="57150" cap="flat" cmpd="sng">
            <a:solidFill>
              <a:srgbClr val="C00000"/>
            </a:solidFill>
            <a:prstDash val="solid"/>
            <a:round/>
            <a:headEnd type="none" w="med" len="med"/>
            <a:tailEnd type="none" w="med" len="med"/>
          </a:ln>
        </p:spPr>
        <p:txBody>
          <a:bodyPr anchor="ctr"/>
          <a:lstStyle/>
          <a:p>
            <a:pPr lvl="0" indent="-285750" algn="ctr" eaLnBrk="0" hangingPunct="0">
              <a:lnSpc>
                <a:spcPct val="100000"/>
              </a:lnSpc>
              <a:spcBef>
                <a:spcPct val="0"/>
              </a:spcBef>
              <a:buSzPct val="80000"/>
            </a:pPr>
            <a:endParaRPr lang="zh-CN" altLang="zh-CN" sz="1800" b="1" dirty="0">
              <a:solidFill>
                <a:srgbClr val="000000"/>
              </a:solidFill>
              <a:latin typeface="华文楷体" panose="02010600040101010101" charset="-122"/>
              <a:ea typeface="华文楷体" panose="02010600040101010101" charset="-122"/>
              <a:sym typeface="华文楷体" panose="02010600040101010101" charset="-122"/>
            </a:endParaRPr>
          </a:p>
        </p:txBody>
      </p:sp>
      <p:sp>
        <p:nvSpPr>
          <p:cNvPr id="6" name="椭圆 7"/>
          <p:cNvSpPr/>
          <p:nvPr/>
        </p:nvSpPr>
        <p:spPr>
          <a:xfrm>
            <a:off x="1407160" y="3135630"/>
            <a:ext cx="9249410" cy="1217930"/>
          </a:xfrm>
          <a:prstGeom prst="ellipse">
            <a:avLst/>
          </a:prstGeom>
          <a:noFill/>
          <a:ln w="57150" cap="flat" cmpd="sng">
            <a:solidFill>
              <a:srgbClr val="C00000"/>
            </a:solidFill>
            <a:prstDash val="solid"/>
            <a:round/>
            <a:headEnd type="none" w="med" len="med"/>
            <a:tailEnd type="none" w="med" len="med"/>
          </a:ln>
        </p:spPr>
        <p:txBody>
          <a:bodyPr anchor="ctr"/>
          <a:lstStyle/>
          <a:p>
            <a:pPr lvl="0" indent="-285750" algn="ctr" eaLnBrk="0" hangingPunct="0">
              <a:lnSpc>
                <a:spcPct val="100000"/>
              </a:lnSpc>
              <a:spcBef>
                <a:spcPct val="0"/>
              </a:spcBef>
              <a:buSzPct val="80000"/>
            </a:pPr>
            <a:endParaRPr lang="zh-CN" altLang="zh-CN" sz="1800" b="1" dirty="0">
              <a:solidFill>
                <a:srgbClr val="000000"/>
              </a:solidFill>
              <a:latin typeface="华文楷体" panose="02010600040101010101" charset="-122"/>
              <a:ea typeface="华文楷体" panose="02010600040101010101" charset="-122"/>
              <a:sym typeface="华文楷体" panose="02010600040101010101" charset="-122"/>
            </a:endParaRPr>
          </a:p>
        </p:txBody>
      </p:sp>
      <p:sp>
        <p:nvSpPr>
          <p:cNvPr id="7" name="椭圆 7"/>
          <p:cNvSpPr/>
          <p:nvPr/>
        </p:nvSpPr>
        <p:spPr>
          <a:xfrm>
            <a:off x="8742045" y="4450715"/>
            <a:ext cx="1914525" cy="1069975"/>
          </a:xfrm>
          <a:prstGeom prst="ellipse">
            <a:avLst/>
          </a:prstGeom>
          <a:noFill/>
          <a:ln w="57150" cap="flat" cmpd="sng">
            <a:solidFill>
              <a:srgbClr val="C00000"/>
            </a:solidFill>
            <a:prstDash val="solid"/>
            <a:round/>
            <a:headEnd type="none" w="med" len="med"/>
            <a:tailEnd type="none" w="med" len="med"/>
          </a:ln>
        </p:spPr>
        <p:txBody>
          <a:bodyPr anchor="ctr"/>
          <a:lstStyle/>
          <a:p>
            <a:pPr lvl="0" indent="-285750" algn="ctr" eaLnBrk="0" hangingPunct="0">
              <a:lnSpc>
                <a:spcPct val="100000"/>
              </a:lnSpc>
              <a:spcBef>
                <a:spcPct val="0"/>
              </a:spcBef>
              <a:buSzPct val="80000"/>
            </a:pPr>
            <a:endParaRPr lang="zh-CN" altLang="zh-CN" sz="1800" b="1" dirty="0">
              <a:solidFill>
                <a:srgbClr val="000000"/>
              </a:solidFill>
              <a:latin typeface="华文楷体" panose="02010600040101010101" charset="-122"/>
              <a:ea typeface="华文楷体" panose="02010600040101010101" charset="-122"/>
              <a:sym typeface="华文楷体" panose="02010600040101010101" charset="-122"/>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1536</Words>
  <Application>WPS 演示</Application>
  <PresentationFormat>自定义</PresentationFormat>
  <Paragraphs>184</Paragraphs>
  <Slides>11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宋体</vt:lpstr>
      <vt:lpstr>Wingdings</vt:lpstr>
      <vt:lpstr>Calibri</vt:lpstr>
      <vt:lpstr>微软雅黑</vt:lpstr>
      <vt:lpstr>Impact</vt:lpstr>
      <vt:lpstr>Wingdings</vt:lpstr>
      <vt:lpstr>Latha</vt:lpstr>
      <vt:lpstr>FrankRuehl</vt:lpstr>
      <vt:lpstr>Palatino Linotype</vt:lpstr>
      <vt:lpstr>黑体</vt:lpstr>
      <vt:lpstr>楷体</vt:lpstr>
      <vt:lpstr>楷体_GB2312</vt:lpstr>
      <vt:lpstr>华文新魏</vt:lpstr>
      <vt:lpstr>华文楷体</vt:lpstr>
      <vt:lpstr>楷体_GB2312</vt:lpstr>
      <vt:lpstr>Arial Unicode MS</vt:lpstr>
      <vt:lpstr>新宋体</vt:lpstr>
      <vt:lpstr>锐字云字库舒体1.0</vt:lpstr>
      <vt:lpstr>Office 主题​​</vt:lpstr>
      <vt:lpstr>PowerPoint 演示文稿</vt:lpstr>
      <vt:lpstr>目录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lixzva</dc:creator>
  <cp:lastModifiedBy>Administrator</cp:lastModifiedBy>
  <cp:revision>112</cp:revision>
  <dcterms:created xsi:type="dcterms:W3CDTF">2012-10-26T07:13:00Z</dcterms:created>
  <dcterms:modified xsi:type="dcterms:W3CDTF">2017-09-20T06:53:49Z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